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N0y2yFG9L0y9/BHE/JPt27tX9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d8446eba19_0_162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3d8446eba19_0_162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3d8446eba19_0_1629"/>
          <p:cNvSpPr/>
          <p:nvPr/>
        </p:nvSpPr>
        <p:spPr>
          <a:xfrm rot="10800000">
            <a:off x="6745206" y="-100"/>
            <a:ext cx="54468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3d8446eba19_0_1629"/>
          <p:cNvSpPr/>
          <p:nvPr/>
        </p:nvSpPr>
        <p:spPr>
          <a:xfrm>
            <a:off x="271033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g3d8446eba19_0_1629"/>
          <p:cNvGrpSpPr/>
          <p:nvPr/>
        </p:nvGrpSpPr>
        <p:grpSpPr>
          <a:xfrm>
            <a:off x="340259" y="790"/>
            <a:ext cx="3000409" cy="1392365"/>
            <a:chOff x="255200" y="592"/>
            <a:chExt cx="2250363" cy="1044300"/>
          </a:xfrm>
        </p:grpSpPr>
        <p:sp>
          <p:nvSpPr>
            <p:cNvPr id="15" name="Google Shape;15;g3d8446eba19_0_1629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3d8446eba19_0_1629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3d8446eba19_0_1629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g3d8446eba19_0_1629"/>
          <p:cNvGrpSpPr/>
          <p:nvPr/>
        </p:nvGrpSpPr>
        <p:grpSpPr>
          <a:xfrm>
            <a:off x="1207163" y="790"/>
            <a:ext cx="3000409" cy="1392365"/>
            <a:chOff x="905395" y="592"/>
            <a:chExt cx="2250363" cy="1044300"/>
          </a:xfrm>
        </p:grpSpPr>
        <p:sp>
          <p:nvSpPr>
            <p:cNvPr id="19" name="Google Shape;19;g3d8446eba19_0_162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3d8446eba19_0_1629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3d8446eba19_0_1629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g3d8446eba19_0_1629"/>
          <p:cNvGrpSpPr/>
          <p:nvPr/>
        </p:nvGrpSpPr>
        <p:grpSpPr>
          <a:xfrm>
            <a:off x="9409957" y="6784"/>
            <a:ext cx="2468375" cy="1002839"/>
            <a:chOff x="6917201" y="0"/>
            <a:chExt cx="2227776" cy="863400"/>
          </a:xfrm>
        </p:grpSpPr>
        <p:sp>
          <p:nvSpPr>
            <p:cNvPr id="23" name="Google Shape;23;g3d8446eba19_0_16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3d8446eba19_0_16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3d8446eba19_0_16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g3d8446eba19_0_1629"/>
          <p:cNvGrpSpPr/>
          <p:nvPr/>
        </p:nvGrpSpPr>
        <p:grpSpPr>
          <a:xfrm>
            <a:off x="8737606" y="5623802"/>
            <a:ext cx="3185497" cy="1234317"/>
            <a:chOff x="6917201" y="0"/>
            <a:chExt cx="2227776" cy="863400"/>
          </a:xfrm>
        </p:grpSpPr>
        <p:sp>
          <p:nvSpPr>
            <p:cNvPr id="27" name="Google Shape;27;g3d8446eba19_0_16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3d8446eba19_0_16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3d8446eba19_0_16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g3d8446eba19_0_1629"/>
          <p:cNvGrpSpPr/>
          <p:nvPr/>
        </p:nvGrpSpPr>
        <p:grpSpPr>
          <a:xfrm>
            <a:off x="265762" y="5407536"/>
            <a:ext cx="3727291" cy="1444382"/>
            <a:chOff x="6917201" y="0"/>
            <a:chExt cx="2227776" cy="863400"/>
          </a:xfrm>
        </p:grpSpPr>
        <p:sp>
          <p:nvSpPr>
            <p:cNvPr id="31" name="Google Shape;31;g3d8446eba19_0_16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3d8446eba19_0_16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3d8446eba19_0_16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g3d8446eba19_0_1629"/>
          <p:cNvSpPr txBox="1"/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5" name="Google Shape;35;g3d8446eba19_0_1629"/>
          <p:cNvSpPr txBox="1"/>
          <p:nvPr>
            <p:ph idx="1" type="subTitle"/>
          </p:nvPr>
        </p:nvSpPr>
        <p:spPr>
          <a:xfrm>
            <a:off x="2478267" y="4550878"/>
            <a:ext cx="71484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g3d8446eba19_0_162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8446eba19_0_1729"/>
          <p:cNvSpPr/>
          <p:nvPr/>
        </p:nvSpPr>
        <p:spPr>
          <a:xfrm flipH="1">
            <a:off x="7425600" y="3778767"/>
            <a:ext cx="47664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g3d8446eba19_0_1729"/>
          <p:cNvGrpSpPr/>
          <p:nvPr/>
        </p:nvGrpSpPr>
        <p:grpSpPr>
          <a:xfrm>
            <a:off x="7945629" y="5492768"/>
            <a:ext cx="3361267" cy="1365553"/>
            <a:chOff x="6917201" y="0"/>
            <a:chExt cx="2227776" cy="863400"/>
          </a:xfrm>
        </p:grpSpPr>
        <p:sp>
          <p:nvSpPr>
            <p:cNvPr id="112" name="Google Shape;112;g3d8446eba19_0_17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d8446eba19_0_17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d8446eba19_0_17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g3d8446eba19_0_1729"/>
          <p:cNvGrpSpPr/>
          <p:nvPr/>
        </p:nvGrpSpPr>
        <p:grpSpPr>
          <a:xfrm>
            <a:off x="265762" y="3"/>
            <a:ext cx="3727291" cy="1444382"/>
            <a:chOff x="6917201" y="0"/>
            <a:chExt cx="2227776" cy="863400"/>
          </a:xfrm>
        </p:grpSpPr>
        <p:sp>
          <p:nvSpPr>
            <p:cNvPr id="116" name="Google Shape;116;g3d8446eba19_0_17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d8446eba19_0_17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d8446eba19_0_17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g3d8446eba19_0_1729"/>
          <p:cNvSpPr txBox="1"/>
          <p:nvPr>
            <p:ph hasCustomPrompt="1" type="title"/>
          </p:nvPr>
        </p:nvSpPr>
        <p:spPr>
          <a:xfrm>
            <a:off x="1847800" y="1845133"/>
            <a:ext cx="84963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None/>
              <a:defRPr sz="11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3d8446eba19_0_1729"/>
          <p:cNvSpPr txBox="1"/>
          <p:nvPr>
            <p:ph idx="1" type="body"/>
          </p:nvPr>
        </p:nvSpPr>
        <p:spPr>
          <a:xfrm>
            <a:off x="1847800" y="3818467"/>
            <a:ext cx="84963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1" name="Google Shape;121;g3d8446eba19_0_172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d8446eba19_0_1742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8446eba19_0_17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6" name="Google Shape;126;g3d8446eba19_0_174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27" name="Google Shape;127;g3d8446eba19_0_174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3d8446eba19_0_174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g3d8446eba19_0_17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d8446eba19_0_1669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3d8446eba19_0_1669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3d8446eba19_0_1669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d8446eba19_0_1669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2" name="Google Shape;42;g3d8446eba19_0_1669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" name="Google Shape;43;g3d8446eba19_0_1669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d8446eba19_0_1657"/>
          <p:cNvSpPr/>
          <p:nvPr/>
        </p:nvSpPr>
        <p:spPr>
          <a:xfrm flipH="1">
            <a:off x="6342900" y="3079200"/>
            <a:ext cx="58491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g3d8446eba19_0_1657"/>
          <p:cNvGrpSpPr/>
          <p:nvPr/>
        </p:nvGrpSpPr>
        <p:grpSpPr>
          <a:xfrm>
            <a:off x="7458691" y="5281486"/>
            <a:ext cx="3880116" cy="1576482"/>
            <a:chOff x="6917201" y="0"/>
            <a:chExt cx="2227776" cy="863400"/>
          </a:xfrm>
        </p:grpSpPr>
        <p:sp>
          <p:nvSpPr>
            <p:cNvPr id="47" name="Google Shape;47;g3d8446eba19_0_165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3d8446eba19_0_165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3d8446eba19_0_165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g3d8446eba19_0_1657"/>
          <p:cNvGrpSpPr/>
          <p:nvPr/>
        </p:nvGrpSpPr>
        <p:grpSpPr>
          <a:xfrm>
            <a:off x="265762" y="3"/>
            <a:ext cx="3727291" cy="1444382"/>
            <a:chOff x="6917201" y="0"/>
            <a:chExt cx="2227776" cy="863400"/>
          </a:xfrm>
        </p:grpSpPr>
        <p:sp>
          <p:nvSpPr>
            <p:cNvPr id="51" name="Google Shape;51;g3d8446eba19_0_165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3d8446eba19_0_165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3d8446eba19_0_165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g3d8446eba19_0_1657"/>
          <p:cNvSpPr txBox="1"/>
          <p:nvPr>
            <p:ph type="title"/>
          </p:nvPr>
        </p:nvSpPr>
        <p:spPr>
          <a:xfrm>
            <a:off x="2518245" y="2328133"/>
            <a:ext cx="71700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g3d8446eba19_0_165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8446eba19_0_1676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3d8446eba19_0_1676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d8446eba19_0_1676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d8446eba19_0_1676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1" name="Google Shape;61;g3d8446eba19_0_1676"/>
          <p:cNvSpPr txBox="1"/>
          <p:nvPr>
            <p:ph idx="1" type="body"/>
          </p:nvPr>
        </p:nvSpPr>
        <p:spPr>
          <a:xfrm>
            <a:off x="10922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2" name="Google Shape;62;g3d8446eba19_0_1676"/>
          <p:cNvSpPr txBox="1"/>
          <p:nvPr>
            <p:ph idx="2" type="body"/>
          </p:nvPr>
        </p:nvSpPr>
        <p:spPr>
          <a:xfrm>
            <a:off x="6184900" y="2654300"/>
            <a:ext cx="49149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3" name="Google Shape;63;g3d8446eba19_0_1676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8446eba19_0_1684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3d8446eba19_0_1684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3d8446eba19_0_1684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d8446eba19_0_1684"/>
          <p:cNvSpPr txBox="1"/>
          <p:nvPr>
            <p:ph type="title"/>
          </p:nvPr>
        </p:nvSpPr>
        <p:spPr>
          <a:xfrm>
            <a:off x="1092200" y="112746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9" name="Google Shape;69;g3d8446eba19_0_1684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8446eba19_0_1690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3d8446eba19_0_1690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d8446eba19_0_1690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d8446eba19_0_1690"/>
          <p:cNvSpPr txBox="1"/>
          <p:nvPr>
            <p:ph type="title"/>
          </p:nvPr>
        </p:nvSpPr>
        <p:spPr>
          <a:xfrm>
            <a:off x="1092200" y="1127467"/>
            <a:ext cx="49455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5" name="Google Shape;75;g3d8446eba19_0_1690"/>
          <p:cNvSpPr txBox="1"/>
          <p:nvPr>
            <p:ph idx="1" type="body"/>
          </p:nvPr>
        </p:nvSpPr>
        <p:spPr>
          <a:xfrm>
            <a:off x="1107600" y="3092067"/>
            <a:ext cx="4945500" cy="28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6" name="Google Shape;76;g3d8446eba19_0_1690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8446eba19_0_1697"/>
          <p:cNvSpPr/>
          <p:nvPr/>
        </p:nvSpPr>
        <p:spPr>
          <a:xfrm>
            <a:off x="0" y="3764192"/>
            <a:ext cx="98256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d8446eba19_0_1697"/>
          <p:cNvSpPr/>
          <p:nvPr/>
        </p:nvSpPr>
        <p:spPr>
          <a:xfrm flipH="1">
            <a:off x="4777714" y="2072150"/>
            <a:ext cx="74139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g3d8446eba19_0_1697"/>
          <p:cNvGrpSpPr/>
          <p:nvPr/>
        </p:nvGrpSpPr>
        <p:grpSpPr>
          <a:xfrm>
            <a:off x="341189" y="-11"/>
            <a:ext cx="3001758" cy="1391229"/>
            <a:chOff x="3961956" y="4383950"/>
            <a:chExt cx="1160548" cy="548700"/>
          </a:xfrm>
        </p:grpSpPr>
        <p:sp>
          <p:nvSpPr>
            <p:cNvPr id="81" name="Google Shape;81;g3d8446eba19_0_1697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3d8446eba19_0_1697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3d8446eba19_0_1697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g3d8446eba19_0_1697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g3d8446eba19_0_1697"/>
          <p:cNvGrpSpPr/>
          <p:nvPr/>
        </p:nvGrpSpPr>
        <p:grpSpPr>
          <a:xfrm>
            <a:off x="46579" y="6029501"/>
            <a:ext cx="2124407" cy="822734"/>
            <a:chOff x="6917201" y="0"/>
            <a:chExt cx="2227776" cy="863400"/>
          </a:xfrm>
        </p:grpSpPr>
        <p:sp>
          <p:nvSpPr>
            <p:cNvPr id="86" name="Google Shape;86;g3d8446eba19_0_16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3d8446eba19_0_16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3d8446eba19_0_16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g3d8446eba19_0_1697"/>
          <p:cNvGrpSpPr/>
          <p:nvPr/>
        </p:nvGrpSpPr>
        <p:grpSpPr>
          <a:xfrm>
            <a:off x="7848470" y="1657"/>
            <a:ext cx="4343271" cy="1681990"/>
            <a:chOff x="6917201" y="0"/>
            <a:chExt cx="2227776" cy="863400"/>
          </a:xfrm>
        </p:grpSpPr>
        <p:sp>
          <p:nvSpPr>
            <p:cNvPr id="90" name="Google Shape;90;g3d8446eba19_0_169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3d8446eba19_0_169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3d8446eba19_0_169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g3d8446eba19_0_1697"/>
          <p:cNvSpPr txBox="1"/>
          <p:nvPr>
            <p:ph type="title"/>
          </p:nvPr>
        </p:nvSpPr>
        <p:spPr>
          <a:xfrm>
            <a:off x="1858572" y="1734861"/>
            <a:ext cx="8489100" cy="33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94" name="Google Shape;94;g3d8446eba19_0_1697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8446eba19_0_1715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3d8446eba19_0_1715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d8446eba19_0_1715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d8446eba19_0_1715"/>
          <p:cNvSpPr txBox="1"/>
          <p:nvPr>
            <p:ph type="title"/>
          </p:nvPr>
        </p:nvSpPr>
        <p:spPr>
          <a:xfrm>
            <a:off x="1092200" y="1127467"/>
            <a:ext cx="8565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0" name="Google Shape;100;g3d8446eba19_0_1715"/>
          <p:cNvSpPr txBox="1"/>
          <p:nvPr>
            <p:ph idx="1" type="subTitle"/>
          </p:nvPr>
        </p:nvSpPr>
        <p:spPr>
          <a:xfrm>
            <a:off x="1092200" y="2067600"/>
            <a:ext cx="7813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g3d8446eba19_0_1715"/>
          <p:cNvSpPr txBox="1"/>
          <p:nvPr>
            <p:ph idx="2" type="body"/>
          </p:nvPr>
        </p:nvSpPr>
        <p:spPr>
          <a:xfrm>
            <a:off x="1092200" y="3289400"/>
            <a:ext cx="78132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g3d8446eba19_0_171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8446eba19_0_1723"/>
          <p:cNvSpPr/>
          <p:nvPr/>
        </p:nvSpPr>
        <p:spPr>
          <a:xfrm>
            <a:off x="41" y="3766000"/>
            <a:ext cx="98271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d8446eba19_0_1723"/>
          <p:cNvSpPr/>
          <p:nvPr/>
        </p:nvSpPr>
        <p:spPr>
          <a:xfrm flipH="1">
            <a:off x="4776900" y="2067600"/>
            <a:ext cx="74151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d8446eba19_0_1723"/>
          <p:cNvSpPr/>
          <p:nvPr/>
        </p:nvSpPr>
        <p:spPr>
          <a:xfrm>
            <a:off x="270967" y="275000"/>
            <a:ext cx="116499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04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d8446eba19_0_1723"/>
          <p:cNvSpPr txBox="1"/>
          <p:nvPr>
            <p:ph idx="1" type="body"/>
          </p:nvPr>
        </p:nvSpPr>
        <p:spPr>
          <a:xfrm>
            <a:off x="437367" y="5551333"/>
            <a:ext cx="9886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8" name="Google Shape;108;g3d8446eba19_0_1723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d8446eba19_0_16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Nunito"/>
              <a:buNone/>
              <a:defRPr b="0" i="0" sz="3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g3d8446eba19_0_1625"/>
          <p:cNvSpPr txBox="1"/>
          <p:nvPr>
            <p:ph idx="1" type="body"/>
          </p:nvPr>
        </p:nvSpPr>
        <p:spPr>
          <a:xfrm>
            <a:off x="415600" y="1536633"/>
            <a:ext cx="113607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b="0" i="0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●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○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Char char="■"/>
              <a:defRPr b="0" i="0" sz="1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3d8446eba19_0_1625"/>
          <p:cNvSpPr txBox="1"/>
          <p:nvPr>
            <p:ph idx="12" type="sldNum"/>
          </p:nvPr>
        </p:nvSpPr>
        <p:spPr>
          <a:xfrm>
            <a:off x="11187645" y="605822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/>
        </p:nvSpPr>
        <p:spPr>
          <a:xfrm rot="-9091028">
            <a:off x="5945431" y="-1032053"/>
            <a:ext cx="4990147" cy="4439131"/>
          </a:xfrm>
          <a:custGeom>
            <a:rect b="b" l="l" r="r" t="t"/>
            <a:pathLst>
              <a:path extrusionOk="0" h="4439131" w="4990147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F81BD">
                  <a:alpha val="21960"/>
                </a:srgbClr>
              </a:gs>
              <a:gs pos="87000">
                <a:srgbClr val="93B3D7">
                  <a:alpha val="1960"/>
                </a:srgbClr>
              </a:gs>
              <a:gs pos="100000">
                <a:srgbClr val="93B3D7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 txBox="1"/>
          <p:nvPr>
            <p:ph type="ctrTitle"/>
          </p:nvPr>
        </p:nvSpPr>
        <p:spPr>
          <a:xfrm>
            <a:off x="1314824" y="735106"/>
            <a:ext cx="10053763" cy="2928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hr-HR" sz="4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Validacija računalnih sustava</a:t>
            </a:r>
            <a:br>
              <a:rPr lang="hr-HR" sz="4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ZAHTJEVI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>
            <p:ph idx="1" type="subTitle"/>
          </p:nvPr>
        </p:nvSpPr>
        <p:spPr>
          <a:xfrm>
            <a:off x="2994475" y="5998075"/>
            <a:ext cx="86976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r-HR" sz="2000">
                <a:solidFill>
                  <a:srgbClr val="1C4587"/>
                </a:solidFill>
              </a:rPr>
              <a:t>11. bienalno savjetovanje HMD iz područja mjeriteljstva i laboratorijske prakse</a:t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type="title"/>
          </p:nvPr>
        </p:nvSpPr>
        <p:spPr>
          <a:xfrm>
            <a:off x="1092150" y="460442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Upravljanje podacima</a:t>
            </a:r>
            <a:b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 informacijama u neračunalnim sustavima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838199" y="5695444"/>
            <a:ext cx="10753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hr-HR" sz="26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- primjenjiva prethodno navedena načela</a:t>
            </a:r>
            <a:endParaRPr b="0" i="0" sz="26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hr-HR" sz="26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- osiguravanje uvjeta </a:t>
            </a:r>
            <a:r>
              <a:rPr b="0" i="0" lang="hr-HR" sz="22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koji</a:t>
            </a:r>
            <a:r>
              <a:rPr b="0" i="0" lang="hr-HR" sz="26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čuvaju </a:t>
            </a:r>
            <a:r>
              <a:rPr b="1" i="0" lang="hr-HR" sz="26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točnost ručnog zapisivanja i prepisivanja</a:t>
            </a:r>
            <a:endParaRPr b="0" i="0" sz="26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ece of paper with writing on it&#10;&#10;AI-generated content may be incorrect."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195" y="2106693"/>
            <a:ext cx="3896680" cy="292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ece of paper with writing on it&#10;&#10;AI-generated content may be incorrect."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2918" y="1863827"/>
            <a:ext cx="2388215" cy="37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8122334" y="3790064"/>
            <a:ext cx="31916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hr-HR" sz="4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Dostupnost?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085951" y="2386433"/>
            <a:ext cx="3331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hr-HR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Povjerljivost?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8085951" y="3094319"/>
            <a:ext cx="32644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hr-HR" sz="4000" u="none" cap="none" strike="noStrike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Cjelovitost?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1092200" y="45601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Što dodatno konzultirati?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 txBox="1"/>
          <p:nvPr>
            <p:ph idx="1" type="body"/>
          </p:nvPr>
        </p:nvSpPr>
        <p:spPr>
          <a:xfrm>
            <a:off x="1092200" y="165495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98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•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GAMP® 5: A Risk-Based Approach to Compliant GxP Computerized Systems</a:t>
            </a:r>
            <a:endParaRPr sz="203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203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•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(EDQM) General European OMCL Network (GEON) – QUALITY MANAGEMENT DOCUMENT PA/PH/OMCL (08) 69 R7 –VALIDATION OF COMPUTERISED SYSTEMS CORE DOCUMENT</a:t>
            </a:r>
            <a:endParaRPr sz="203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3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•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EUROLAB Technical Report 1/2024</a:t>
            </a:r>
            <a:endParaRPr sz="169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hr-HR" sz="1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“Guidelines for the management of digitalised systems in laboratories accredited to ISO/IEC 17025”, October 2024.</a:t>
            </a:r>
            <a:endParaRPr sz="18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5580" lvl="0" marL="4476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-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opsežan popis definicija</a:t>
            </a:r>
            <a:endParaRPr sz="169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5580" lvl="0" marL="4476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-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opće preporuke o procjeni rizika digitalnih procesa i klasifikacija temeljem rizika dodijeljenih računalnim sustavima laboratorija</a:t>
            </a:r>
            <a:endParaRPr sz="169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5580" lvl="0" marL="4476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-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identifikacija rizike za valjanost rezultata i/ili informacijsku sigurnost, čimbenike koji na njih utječu te kontrole za njihovo ublažavanje</a:t>
            </a:r>
            <a:endParaRPr sz="169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5580" lvl="0" marL="4476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30"/>
              <a:buFont typeface="Arial"/>
              <a:buChar char="-"/>
            </a:pPr>
            <a:r>
              <a:rPr lang="hr-HR" sz="203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preporuke za provedbu određenih kontrola, temeljene na normi ISO/IEC 27002:2022 i drugim smjernicama</a:t>
            </a:r>
            <a:endParaRPr sz="203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>
            <p:ph type="title"/>
          </p:nvPr>
        </p:nvSpPr>
        <p:spPr>
          <a:xfrm>
            <a:off x="1092200" y="607812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Play"/>
              <a:buNone/>
            </a:pPr>
            <a:r>
              <a:rPr lang="hr-HR" sz="3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HRN EN ISO/IEC 17025, </a:t>
            </a:r>
            <a:br>
              <a:rPr lang="hr-HR" sz="3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31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t. 7.11 Nadzor nad podacima i upravljanje informacijama</a:t>
            </a:r>
            <a:endParaRPr sz="31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 txBox="1"/>
          <p:nvPr>
            <p:ph idx="1" type="body"/>
          </p:nvPr>
        </p:nvSpPr>
        <p:spPr>
          <a:xfrm>
            <a:off x="1092200" y="265430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b="1" lang="hr-HR" sz="2600">
                <a:solidFill>
                  <a:srgbClr val="1C4587"/>
                </a:solidFill>
              </a:rPr>
              <a:t>dostupnost </a:t>
            </a:r>
            <a:r>
              <a:rPr lang="hr-HR" sz="2600">
                <a:solidFill>
                  <a:srgbClr val="1C4587"/>
                </a:solidFill>
              </a:rPr>
              <a:t>pristupa podacima i informacijama potrebnim za provedbu laboratorijskih aktivnosti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obaveza </a:t>
            </a:r>
            <a:r>
              <a:rPr b="1" lang="hr-HR" sz="2600">
                <a:solidFill>
                  <a:srgbClr val="1C4587"/>
                </a:solidFill>
              </a:rPr>
              <a:t>validacije</a:t>
            </a:r>
            <a:r>
              <a:rPr lang="hr-HR" sz="2600">
                <a:solidFill>
                  <a:srgbClr val="1C4587"/>
                </a:solidFill>
              </a:rPr>
              <a:t> sustava upravljanja informacijama radi </a:t>
            </a:r>
            <a:r>
              <a:rPr b="1" lang="hr-HR" sz="2600">
                <a:solidFill>
                  <a:srgbClr val="1C4587"/>
                </a:solidFill>
              </a:rPr>
              <a:t>provjere funkcionalnosti</a:t>
            </a:r>
            <a:r>
              <a:rPr lang="hr-HR" sz="2600">
                <a:solidFill>
                  <a:srgbClr val="1C4587"/>
                </a:solidFill>
              </a:rPr>
              <a:t>, uključujući i pravilno funkcioniranje sučelja prije početka rada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b="1" lang="hr-HR" sz="2600">
                <a:solidFill>
                  <a:srgbClr val="1C4587"/>
                </a:solidFill>
              </a:rPr>
              <a:t>promjene</a:t>
            </a:r>
            <a:r>
              <a:rPr lang="hr-HR" sz="2600">
                <a:solidFill>
                  <a:srgbClr val="1C4587"/>
                </a:solidFill>
              </a:rPr>
              <a:t>, uključujući promjenu konfiguracije vlastitog softvera ili prilagodbe komercijalnih softvera, </a:t>
            </a:r>
            <a:r>
              <a:rPr b="1" lang="hr-HR" sz="2600">
                <a:solidFill>
                  <a:srgbClr val="1C4587"/>
                </a:solidFill>
              </a:rPr>
              <a:t>odobrene, dokumentirane i validirane</a:t>
            </a:r>
            <a:r>
              <a:rPr lang="hr-HR" sz="2600">
                <a:solidFill>
                  <a:srgbClr val="1C4587"/>
                </a:solidFill>
              </a:rPr>
              <a:t> prije primjene.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(komercijalni softver u općoj uporabi koji se upotrebljava u predviđenom obliku može se smatrati validiranim)</a:t>
            </a:r>
            <a:endParaRPr sz="26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type="title"/>
          </p:nvPr>
        </p:nvSpPr>
        <p:spPr>
          <a:xfrm>
            <a:off x="1092150" y="444780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HRN EN ISO/IEC 17025, t. 7.11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092150" y="2099167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Svojstva sustava upravljanja informacijama</a:t>
            </a:r>
            <a:endParaRPr sz="2600">
              <a:solidFill>
                <a:srgbClr val="1C4587"/>
              </a:solidFill>
            </a:endParaRPr>
          </a:p>
          <a:p>
            <a:pPr indent="-527050" lvl="0" marL="81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Play"/>
              <a:buAutoNum type="alphaLcParenR"/>
            </a:pPr>
            <a:r>
              <a:rPr b="1" lang="hr-HR" sz="2600">
                <a:solidFill>
                  <a:srgbClr val="1C4587"/>
                </a:solidFill>
              </a:rPr>
              <a:t>zaštićen</a:t>
            </a:r>
            <a:r>
              <a:rPr lang="hr-HR" sz="2600">
                <a:solidFill>
                  <a:srgbClr val="1C4587"/>
                </a:solidFill>
              </a:rPr>
              <a:t> od </a:t>
            </a:r>
            <a:r>
              <a:rPr b="1" lang="hr-HR" sz="2600">
                <a:solidFill>
                  <a:srgbClr val="1C4587"/>
                </a:solidFill>
              </a:rPr>
              <a:t>neovlaštenog pristupa </a:t>
            </a:r>
            <a:endParaRPr sz="2600">
              <a:solidFill>
                <a:srgbClr val="1C4587"/>
              </a:solidFill>
            </a:endParaRPr>
          </a:p>
          <a:p>
            <a:pPr indent="-527050" lvl="0" marL="81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Play"/>
              <a:buAutoNum type="alphaLcParenR"/>
            </a:pPr>
            <a:r>
              <a:rPr b="1" lang="hr-HR" sz="2600">
                <a:solidFill>
                  <a:srgbClr val="1C4587"/>
                </a:solidFill>
              </a:rPr>
              <a:t>osiguran</a:t>
            </a:r>
            <a:r>
              <a:rPr lang="hr-HR" sz="2600">
                <a:solidFill>
                  <a:srgbClr val="1C4587"/>
                </a:solidFill>
              </a:rPr>
              <a:t> od </a:t>
            </a:r>
            <a:r>
              <a:rPr b="1" lang="hr-HR" sz="2600">
                <a:solidFill>
                  <a:srgbClr val="1C4587"/>
                </a:solidFill>
              </a:rPr>
              <a:t>promjena i/ili gubitka</a:t>
            </a:r>
            <a:r>
              <a:rPr lang="hr-HR" sz="2600">
                <a:solidFill>
                  <a:srgbClr val="1C4587"/>
                </a:solidFill>
              </a:rPr>
              <a:t>;</a:t>
            </a:r>
            <a:endParaRPr sz="2600">
              <a:solidFill>
                <a:srgbClr val="1C4587"/>
              </a:solidFill>
            </a:endParaRPr>
          </a:p>
          <a:p>
            <a:pPr indent="-527050" lvl="0" marL="81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Play"/>
              <a:buAutoNum type="alphaLcParenR"/>
            </a:pPr>
            <a:r>
              <a:rPr lang="hr-HR" sz="2600">
                <a:solidFill>
                  <a:srgbClr val="1C4587"/>
                </a:solidFill>
              </a:rPr>
              <a:t>raditi</a:t>
            </a:r>
            <a:r>
              <a:rPr b="1" lang="hr-HR" sz="2600">
                <a:solidFill>
                  <a:srgbClr val="1C4587"/>
                </a:solidFill>
              </a:rPr>
              <a:t> </a:t>
            </a:r>
            <a:r>
              <a:rPr lang="hr-HR" sz="2600">
                <a:solidFill>
                  <a:srgbClr val="1C4587"/>
                </a:solidFill>
              </a:rPr>
              <a:t>u okruženju koje je </a:t>
            </a:r>
            <a:r>
              <a:rPr b="1" lang="hr-HR" sz="2600">
                <a:solidFill>
                  <a:srgbClr val="1C4587"/>
                </a:solidFill>
              </a:rPr>
              <a:t>u skladu </a:t>
            </a:r>
            <a:r>
              <a:rPr lang="hr-HR" sz="2600">
                <a:solidFill>
                  <a:srgbClr val="1C4587"/>
                </a:solidFill>
              </a:rPr>
              <a:t>s dobavljačevim ili laboratorijskim </a:t>
            </a:r>
            <a:r>
              <a:rPr b="1" lang="hr-HR" sz="2600">
                <a:solidFill>
                  <a:srgbClr val="1C4587"/>
                </a:solidFill>
              </a:rPr>
              <a:t>specifikacijama</a:t>
            </a:r>
            <a:r>
              <a:rPr lang="hr-HR" sz="2600">
                <a:solidFill>
                  <a:srgbClr val="1C4587"/>
                </a:solidFill>
              </a:rPr>
              <a:t> </a:t>
            </a:r>
            <a:endParaRPr sz="2600">
              <a:solidFill>
                <a:srgbClr val="1C4587"/>
              </a:solidFill>
            </a:endParaRPr>
          </a:p>
          <a:p>
            <a:pPr indent="-527050" lvl="0" marL="81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Play"/>
              <a:buAutoNum type="alphaLcParenR"/>
            </a:pPr>
            <a:r>
              <a:rPr b="1" lang="hr-HR" sz="2600">
                <a:solidFill>
                  <a:srgbClr val="1C4587"/>
                </a:solidFill>
              </a:rPr>
              <a:t>održavan </a:t>
            </a:r>
            <a:r>
              <a:rPr lang="hr-HR" sz="2600">
                <a:solidFill>
                  <a:srgbClr val="1C4587"/>
                </a:solidFill>
              </a:rPr>
              <a:t>na način koji </a:t>
            </a:r>
            <a:r>
              <a:rPr b="1" lang="hr-HR" sz="2600">
                <a:solidFill>
                  <a:srgbClr val="1C4587"/>
                </a:solidFill>
              </a:rPr>
              <a:t>osigurava cjelovitost </a:t>
            </a:r>
            <a:r>
              <a:rPr lang="hr-HR" sz="2600">
                <a:solidFill>
                  <a:srgbClr val="1C4587"/>
                </a:solidFill>
              </a:rPr>
              <a:t>podataka i informacija;</a:t>
            </a:r>
            <a:endParaRPr sz="2600">
              <a:solidFill>
                <a:srgbClr val="1C4587"/>
              </a:solidFill>
            </a:endParaRPr>
          </a:p>
          <a:p>
            <a:pPr indent="-527050" lvl="0" marL="81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Play"/>
              <a:buAutoNum type="alphaLcParenR"/>
            </a:pPr>
            <a:r>
              <a:rPr lang="hr-HR" sz="2600">
                <a:solidFill>
                  <a:srgbClr val="1C4587"/>
                </a:solidFill>
              </a:rPr>
              <a:t>uključuje </a:t>
            </a:r>
            <a:r>
              <a:rPr b="1" lang="hr-HR" sz="2600">
                <a:solidFill>
                  <a:srgbClr val="1C4587"/>
                </a:solidFill>
              </a:rPr>
              <a:t>evidentiranje pogrešaka </a:t>
            </a:r>
            <a:r>
              <a:rPr lang="hr-HR" sz="2600">
                <a:solidFill>
                  <a:srgbClr val="1C4587"/>
                </a:solidFill>
              </a:rPr>
              <a:t>u sustavu, i prikladne trenutne radnje  i popravne </a:t>
            </a:r>
            <a:r>
              <a:rPr b="1" lang="hr-HR" sz="2600">
                <a:solidFill>
                  <a:srgbClr val="1C4587"/>
                </a:solidFill>
              </a:rPr>
              <a:t>radnje</a:t>
            </a:r>
            <a:r>
              <a:rPr lang="hr-HR" sz="2600">
                <a:solidFill>
                  <a:srgbClr val="1C4587"/>
                </a:solidFill>
              </a:rPr>
              <a:t>;</a:t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>
            <p:ph idx="1" type="body"/>
          </p:nvPr>
        </p:nvSpPr>
        <p:spPr>
          <a:xfrm>
            <a:off x="1092150" y="1581493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0975" lvl="0" marL="1809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- </a:t>
            </a:r>
            <a:r>
              <a:rPr b="1" lang="hr-HR" sz="2600">
                <a:solidFill>
                  <a:srgbClr val="1C4587"/>
                </a:solidFill>
              </a:rPr>
              <a:t>vanjski dobavljač </a:t>
            </a:r>
            <a:r>
              <a:rPr lang="hr-HR" sz="2600">
                <a:solidFill>
                  <a:srgbClr val="1C4587"/>
                </a:solidFill>
              </a:rPr>
              <a:t>održavanja  ili </a:t>
            </a:r>
            <a:r>
              <a:rPr b="1" lang="hr-HR" sz="2600">
                <a:solidFill>
                  <a:srgbClr val="1C4587"/>
                </a:solidFill>
              </a:rPr>
              <a:t>operator </a:t>
            </a:r>
            <a:r>
              <a:rPr lang="hr-HR" sz="2600">
                <a:solidFill>
                  <a:srgbClr val="1C4587"/>
                </a:solidFill>
              </a:rPr>
              <a:t>sustava (izvan lab prostora) mora </a:t>
            </a:r>
            <a:r>
              <a:rPr b="1" lang="hr-HR" sz="2600">
                <a:solidFill>
                  <a:srgbClr val="1C4587"/>
                </a:solidFill>
              </a:rPr>
              <a:t>ispunjavati</a:t>
            </a:r>
            <a:r>
              <a:rPr lang="hr-HR" sz="2600">
                <a:solidFill>
                  <a:srgbClr val="1C4587"/>
                </a:solidFill>
              </a:rPr>
              <a:t> sve </a:t>
            </a:r>
            <a:r>
              <a:rPr b="1" lang="hr-HR" sz="2600">
                <a:solidFill>
                  <a:srgbClr val="1C4587"/>
                </a:solidFill>
              </a:rPr>
              <a:t>primjenjive zahtjeve </a:t>
            </a:r>
            <a:r>
              <a:rPr lang="hr-HR" sz="2600">
                <a:solidFill>
                  <a:srgbClr val="1C4587"/>
                </a:solidFill>
              </a:rPr>
              <a:t>ISO/IEC 17025</a:t>
            </a:r>
            <a:endParaRPr sz="2600">
              <a:solidFill>
                <a:srgbClr val="1C4587"/>
              </a:solidFill>
            </a:endParaRPr>
          </a:p>
          <a:p>
            <a:pPr indent="-180975" lvl="0" marL="1809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- dokumentacija (upute, priručnici i referentni podaci) važna za sustav upravljanja informacijama u laboratoriju lako </a:t>
            </a:r>
            <a:r>
              <a:rPr b="1" lang="hr-HR" sz="2600">
                <a:solidFill>
                  <a:srgbClr val="1C4587"/>
                </a:solidFill>
              </a:rPr>
              <a:t>dostupna </a:t>
            </a:r>
            <a:r>
              <a:rPr lang="hr-HR" sz="2600">
                <a:solidFill>
                  <a:srgbClr val="1C4587"/>
                </a:solidFill>
              </a:rPr>
              <a:t>osoblju. </a:t>
            </a:r>
            <a:endParaRPr sz="2600">
              <a:solidFill>
                <a:srgbClr val="1C4587"/>
              </a:solidFill>
            </a:endParaRPr>
          </a:p>
          <a:p>
            <a:pPr indent="-180975" lvl="0" marL="180975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- </a:t>
            </a:r>
            <a:r>
              <a:rPr b="1" lang="hr-HR" sz="2600">
                <a:solidFill>
                  <a:srgbClr val="1C4587"/>
                </a:solidFill>
              </a:rPr>
              <a:t>provjeravanje proračuna i prijenosa </a:t>
            </a:r>
            <a:r>
              <a:rPr lang="hr-HR" sz="2600">
                <a:solidFill>
                  <a:srgbClr val="1C4587"/>
                </a:solidFill>
              </a:rPr>
              <a:t>podataka na odgovarajući i sustavan način. </a:t>
            </a:r>
            <a:endParaRPr sz="2600">
              <a:solidFill>
                <a:srgbClr val="1C4587"/>
              </a:solidFill>
            </a:endParaRPr>
          </a:p>
        </p:txBody>
      </p:sp>
      <p:sp>
        <p:nvSpPr>
          <p:cNvPr id="154" name="Google Shape;154;p4"/>
          <p:cNvSpPr txBox="1"/>
          <p:nvPr>
            <p:ph type="title"/>
          </p:nvPr>
        </p:nvSpPr>
        <p:spPr>
          <a:xfrm>
            <a:off x="1092150" y="444780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HRN EN ISO/IEC 17025, t. 7.11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1092150" y="549742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Ostali primjenjivi zahtjevi ISO/IEC 17025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1092150" y="2557406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t. 4.2;  osiguravanje </a:t>
            </a:r>
            <a:r>
              <a:rPr b="1" lang="hr-HR" sz="2600">
                <a:solidFill>
                  <a:srgbClr val="1C4587"/>
                </a:solidFill>
              </a:rPr>
              <a:t>povjerljivosti</a:t>
            </a:r>
            <a:r>
              <a:rPr lang="hr-HR" sz="2600">
                <a:solidFill>
                  <a:srgbClr val="1C4587"/>
                </a:solidFill>
              </a:rPr>
              <a:t> kod upravljanja informacijama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t. 6.2; </a:t>
            </a:r>
            <a:r>
              <a:rPr b="1" lang="hr-HR" sz="2600">
                <a:solidFill>
                  <a:srgbClr val="1C4587"/>
                </a:solidFill>
              </a:rPr>
              <a:t>osposobljeno osoblje</a:t>
            </a:r>
            <a:r>
              <a:rPr lang="hr-HR" sz="2600">
                <a:solidFill>
                  <a:srgbClr val="1C4587"/>
                </a:solidFill>
              </a:rPr>
              <a:t>, </a:t>
            </a:r>
            <a:r>
              <a:rPr b="1" lang="hr-HR" sz="2600">
                <a:solidFill>
                  <a:srgbClr val="1C4587"/>
                </a:solidFill>
              </a:rPr>
              <a:t>ovlašteno</a:t>
            </a:r>
            <a:r>
              <a:rPr lang="hr-HR" sz="2600">
                <a:solidFill>
                  <a:srgbClr val="1C4587"/>
                </a:solidFill>
              </a:rPr>
              <a:t> za izvođenje posebnih laboratorijskih aktivnosti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t.6.4; oprema</a:t>
            </a:r>
            <a:endParaRPr sz="2600">
              <a:solidFill>
                <a:srgbClr val="1C4587"/>
              </a:solidFill>
            </a:endParaRPr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oprema uključuje </a:t>
            </a:r>
            <a:r>
              <a:rPr b="1" lang="hr-HR" sz="2600">
                <a:solidFill>
                  <a:srgbClr val="1C4587"/>
                </a:solidFill>
              </a:rPr>
              <a:t>softver</a:t>
            </a:r>
            <a:endParaRPr sz="2600">
              <a:solidFill>
                <a:srgbClr val="1C4587"/>
              </a:solidFill>
            </a:endParaRPr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verifikacija opreme</a:t>
            </a:r>
            <a:endParaRPr sz="2600">
              <a:solidFill>
                <a:srgbClr val="1C4587"/>
              </a:solidFill>
            </a:endParaRPr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mjere za sprječavanje narušavanje rezultata zbog nenamjernog ugađanja opreme</a:t>
            </a:r>
            <a:endParaRPr sz="2600">
              <a:solidFill>
                <a:srgbClr val="1C4587"/>
              </a:solidFill>
            </a:endParaRPr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postupak za upravljanje opremom</a:t>
            </a:r>
            <a:endParaRPr sz="2600">
              <a:solidFill>
                <a:srgbClr val="1C4587"/>
              </a:solidFill>
            </a:endParaRPr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zapisi o opremi (</a:t>
            </a:r>
            <a:r>
              <a:rPr b="1" lang="hr-HR" sz="2600">
                <a:solidFill>
                  <a:srgbClr val="1C4587"/>
                </a:solidFill>
              </a:rPr>
              <a:t>izdanje softvera i izdanje ugrađenog programa</a:t>
            </a:r>
            <a:r>
              <a:rPr lang="hr-HR" sz="2600">
                <a:solidFill>
                  <a:srgbClr val="1C4587"/>
                </a:solidFill>
              </a:rPr>
              <a:t>)</a:t>
            </a:r>
            <a:endParaRPr sz="2600">
              <a:solidFill>
                <a:srgbClr val="1C4587"/>
              </a:solidFill>
            </a:endParaRPr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idx="1" type="body"/>
          </p:nvPr>
        </p:nvSpPr>
        <p:spPr>
          <a:xfrm>
            <a:off x="1211277" y="2251859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t. 6.6; proizvodi i usluge vanjskih dobavljača</a:t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- </a:t>
            </a:r>
            <a:r>
              <a:rPr b="1" lang="hr-HR" sz="2600">
                <a:solidFill>
                  <a:srgbClr val="1C4587"/>
                </a:solidFill>
              </a:rPr>
              <a:t>upotreba</a:t>
            </a:r>
            <a:r>
              <a:rPr lang="hr-HR" sz="2600">
                <a:solidFill>
                  <a:srgbClr val="1C4587"/>
                </a:solidFill>
              </a:rPr>
              <a:t> samo </a:t>
            </a:r>
            <a:r>
              <a:rPr b="1" lang="hr-HR" sz="2600">
                <a:solidFill>
                  <a:srgbClr val="1C4587"/>
                </a:solidFill>
              </a:rPr>
              <a:t>prikladnih</a:t>
            </a:r>
            <a:r>
              <a:rPr lang="hr-HR" sz="2600">
                <a:solidFill>
                  <a:srgbClr val="1C4587"/>
                </a:solidFill>
              </a:rPr>
              <a:t> proizvoda i usluge vanjskih dobavljača</a:t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- postupak i </a:t>
            </a:r>
            <a:r>
              <a:rPr b="1" lang="hr-HR" sz="2600">
                <a:solidFill>
                  <a:srgbClr val="1C4587"/>
                </a:solidFill>
              </a:rPr>
              <a:t>zapisi </a:t>
            </a:r>
            <a:r>
              <a:rPr lang="hr-HR" sz="2600">
                <a:solidFill>
                  <a:srgbClr val="1C4587"/>
                </a:solidFill>
              </a:rPr>
              <a:t>o:</a:t>
            </a:r>
            <a:endParaRPr sz="2600">
              <a:solidFill>
                <a:srgbClr val="1C4587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300">
                <a:solidFill>
                  <a:srgbClr val="1C4587"/>
                </a:solidFill>
              </a:rPr>
              <a:t>a) određivanju, preispitivanju i odobravanju zahtjeva laboratorija za proizvode i usluge vanjskih dobavljača;</a:t>
            </a:r>
            <a:endParaRPr sz="2300">
              <a:solidFill>
                <a:srgbClr val="1C4587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300">
                <a:solidFill>
                  <a:srgbClr val="1C4587"/>
                </a:solidFill>
              </a:rPr>
              <a:t>b) određivanju kriterija za vrednovanje, odabir, monitoring i ponovno vrednovanje vanjskih dobavljača;</a:t>
            </a:r>
            <a:endParaRPr sz="2300">
              <a:solidFill>
                <a:srgbClr val="1C4587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300">
                <a:solidFill>
                  <a:srgbClr val="1C4587"/>
                </a:solidFill>
              </a:rPr>
              <a:t>c) osiguranju da su proizvodi i usluge u skladu s postavljenim zahtjevima, prije nego se počnu upotrebljavati</a:t>
            </a:r>
            <a:endParaRPr sz="23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-</a:t>
            </a:r>
            <a:r>
              <a:rPr b="1" lang="hr-HR" sz="2600">
                <a:solidFill>
                  <a:srgbClr val="1C4587"/>
                </a:solidFill>
              </a:rPr>
              <a:t>obaveza priopćavanja </a:t>
            </a:r>
            <a:r>
              <a:rPr lang="hr-HR" sz="2600">
                <a:solidFill>
                  <a:srgbClr val="1C4587"/>
                </a:solidFill>
              </a:rPr>
              <a:t>lab zahtjeve vanjskim dobavljačima</a:t>
            </a:r>
            <a:endParaRPr sz="2600">
              <a:solidFill>
                <a:srgbClr val="1C4587"/>
              </a:solidFill>
            </a:endParaRPr>
          </a:p>
        </p:txBody>
      </p:sp>
      <p:sp>
        <p:nvSpPr>
          <p:cNvPr id="166" name="Google Shape;166;p6"/>
          <p:cNvSpPr txBox="1"/>
          <p:nvPr>
            <p:ph type="title"/>
          </p:nvPr>
        </p:nvSpPr>
        <p:spPr>
          <a:xfrm>
            <a:off x="1092150" y="498442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Ostali primjenjivi zahtjevi ISO/IEC 17025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>
            <p:ph idx="1" type="body"/>
          </p:nvPr>
        </p:nvSpPr>
        <p:spPr>
          <a:xfrm>
            <a:off x="1295175" y="2201475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t.8.5; rizici i prilike 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sagledavanje rizika i prilika 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planiranje i vrednovanje radnji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radnje razmjerne mogućem utjecaju na valjanost rezultata</a:t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600">
                <a:solidFill>
                  <a:srgbClr val="1C4587"/>
                </a:solidFill>
              </a:rPr>
              <a:t>t.8.7; popravne radnje</a:t>
            </a:r>
            <a:endParaRPr sz="2600">
              <a:solidFill>
                <a:srgbClr val="1C4587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ponovna razmatranje rizika nakon nesukladnosti</a:t>
            </a:r>
            <a:endParaRPr sz="26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</p:txBody>
      </p:sp>
      <p:sp>
        <p:nvSpPr>
          <p:cNvPr id="172" name="Google Shape;172;p7"/>
          <p:cNvSpPr txBox="1"/>
          <p:nvPr>
            <p:ph type="title"/>
          </p:nvPr>
        </p:nvSpPr>
        <p:spPr>
          <a:xfrm>
            <a:off x="1092150" y="549742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Ostali primjenjivi zahtjevi ISO/IEC 17025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1007894" y="47895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Zahtjevi HRN EN ISO 15189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>
            <p:ph idx="1" type="body"/>
          </p:nvPr>
        </p:nvSpPr>
        <p:spPr>
          <a:xfrm>
            <a:off x="1092150" y="2304104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hr-HR" sz="2600">
                <a:solidFill>
                  <a:srgbClr val="1C4587"/>
                </a:solidFill>
              </a:rPr>
              <a:t>Dodatno na zahtjeve iz 17025</a:t>
            </a:r>
            <a:endParaRPr sz="2600">
              <a:solidFill>
                <a:srgbClr val="1C4587"/>
              </a:solidFill>
            </a:endParaRPr>
          </a:p>
          <a:p>
            <a:pPr indent="-2298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t. 7.6.2, konačna odgovornost za informacijski sustava laboratorija je na laboratoriju</a:t>
            </a:r>
            <a:endParaRPr sz="2600">
              <a:solidFill>
                <a:srgbClr val="1C4587"/>
              </a:solidFill>
            </a:endParaRPr>
          </a:p>
          <a:p>
            <a:pPr indent="-2298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t. 7.6.3, validacija i verifikacija uključuje i </a:t>
            </a:r>
            <a:r>
              <a:rPr i="1" lang="hr-HR" sz="2600">
                <a:solidFill>
                  <a:srgbClr val="1C4587"/>
                </a:solidFill>
              </a:rPr>
              <a:t>interface </a:t>
            </a:r>
            <a:r>
              <a:rPr lang="hr-HR" sz="2600">
                <a:solidFill>
                  <a:srgbClr val="1C4587"/>
                </a:solidFill>
              </a:rPr>
              <a:t>i integraciju s drugim sustavima</a:t>
            </a:r>
            <a:endParaRPr sz="2600">
              <a:solidFill>
                <a:srgbClr val="1C4587"/>
              </a:solidFill>
            </a:endParaRPr>
          </a:p>
          <a:p>
            <a:pPr indent="-2298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t. 7.6.3, implementiran uzimajući u obzir kibernetičku sigurnost</a:t>
            </a:r>
            <a:endParaRPr sz="2600">
              <a:solidFill>
                <a:srgbClr val="1C4587"/>
              </a:solidFill>
            </a:endParaRPr>
          </a:p>
          <a:p>
            <a:pPr indent="-2298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Arial"/>
              <a:buChar char="-"/>
            </a:pPr>
            <a:r>
              <a:rPr lang="hr-HR" sz="2600">
                <a:solidFill>
                  <a:srgbClr val="1C4587"/>
                </a:solidFill>
              </a:rPr>
              <a:t>t 7.6.4, planiran procesi za održavanja sustava za vrijeme zastoja (kvar ili prekida rada )</a:t>
            </a:r>
            <a:endParaRPr sz="26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25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sz="25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1092150" y="2725890"/>
            <a:ext cx="10007700" cy="32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-"/>
            </a:pPr>
            <a:r>
              <a:rPr lang="hr-HR" sz="2600">
                <a:solidFill>
                  <a:srgbClr val="1C4587"/>
                </a:solidFill>
              </a:rPr>
              <a:t>Upućivanje na ISO 22367:2020, A.13</a:t>
            </a:r>
            <a:endParaRPr sz="2600"/>
          </a:p>
          <a:p>
            <a:pPr indent="-3556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-"/>
            </a:pPr>
            <a:r>
              <a:rPr lang="hr-HR" sz="2600">
                <a:solidFill>
                  <a:srgbClr val="1C4587"/>
                </a:solidFill>
              </a:rPr>
              <a:t>sagledavanje rizika  povezanih s računalno podržanim laboratorijskim informacijskim sustavima </a:t>
            </a:r>
            <a:endParaRPr sz="2600"/>
          </a:p>
          <a:p>
            <a:pPr indent="-3556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-"/>
            </a:pPr>
            <a:r>
              <a:rPr lang="hr-HR" sz="2600">
                <a:solidFill>
                  <a:srgbClr val="1C4587"/>
                </a:solidFill>
              </a:rPr>
              <a:t>LIS validirani za uporabu u mjeri koja je razmjerna rizicima </a:t>
            </a:r>
            <a:endParaRPr sz="2600">
              <a:solidFill>
                <a:srgbClr val="1C4587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600">
              <a:solidFill>
                <a:srgbClr val="1C4587"/>
              </a:solidFill>
            </a:endParaRPr>
          </a:p>
          <a:p>
            <a:pPr indent="-35560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-"/>
            </a:pPr>
            <a:r>
              <a:rPr lang="hr-HR" sz="2600">
                <a:solidFill>
                  <a:srgbClr val="1C4587"/>
                </a:solidFill>
              </a:rPr>
              <a:t>Upućivanje na ISO/IEC 27001:2022, Dodatak A</a:t>
            </a:r>
            <a:endParaRPr sz="2600"/>
          </a:p>
          <a:p>
            <a:pPr indent="-355600" lvl="2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Calibri"/>
              <a:buChar char="-"/>
            </a:pPr>
            <a:r>
              <a:rPr lang="hr-HR" sz="2600">
                <a:solidFill>
                  <a:srgbClr val="1C4587"/>
                </a:solidFill>
              </a:rPr>
              <a:t>kontrole informacijske sigurnosti, strategije i najbolja praksa za osiguravanja očuvanja povjerljivosti, cjelovitosti i dostupnosti informacija</a:t>
            </a:r>
            <a:endParaRPr sz="2600">
              <a:solidFill>
                <a:srgbClr val="1C4587"/>
              </a:solidFill>
            </a:endParaRPr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1C4587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1C4587"/>
              </a:solidFill>
            </a:endParaRPr>
          </a:p>
        </p:txBody>
      </p:sp>
      <p:sp>
        <p:nvSpPr>
          <p:cNvPr id="184" name="Google Shape;184;p9"/>
          <p:cNvSpPr txBox="1"/>
          <p:nvPr>
            <p:ph type="title"/>
          </p:nvPr>
        </p:nvSpPr>
        <p:spPr>
          <a:xfrm>
            <a:off x="1007894" y="478957"/>
            <a:ext cx="10007700" cy="12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hr-HR" sz="4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Zahtjevi HRN EN ISO 15189</a:t>
            </a:r>
            <a:endParaRPr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2026-04-10T10:54:44Z</dcterms:created>
  <dc:creator>Ana Čop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98c205-7cf8-427e-abf8-9da10f7c14d6_Enabled">
    <vt:lpwstr>true</vt:lpwstr>
  </property>
  <property fmtid="{D5CDD505-2E9C-101B-9397-08002B2CF9AE}" pid="3" name="MSIP_Label_9198c205-7cf8-427e-abf8-9da10f7c14d6_SetDate">
    <vt:lpwstr>2026-04-10T10:55:43Z</vt:lpwstr>
  </property>
  <property fmtid="{D5CDD505-2E9C-101B-9397-08002B2CF9AE}" pid="4" name="MSIP_Label_9198c205-7cf8-427e-abf8-9da10f7c14d6_Method">
    <vt:lpwstr>Privileged</vt:lpwstr>
  </property>
  <property fmtid="{D5CDD505-2E9C-101B-9397-08002B2CF9AE}" pid="5" name="MSIP_Label_9198c205-7cf8-427e-abf8-9da10f7c14d6_Name">
    <vt:lpwstr>9198c205-7cf8-427e-abf8-9da10f7c14d6</vt:lpwstr>
  </property>
  <property fmtid="{D5CDD505-2E9C-101B-9397-08002B2CF9AE}" pid="6" name="MSIP_Label_9198c205-7cf8-427e-abf8-9da10f7c14d6_SiteId">
    <vt:lpwstr>607b92b1-0d9e-499e-b3b4-1716eddd7139</vt:lpwstr>
  </property>
  <property fmtid="{D5CDD505-2E9C-101B-9397-08002B2CF9AE}" pid="7" name="MSIP_Label_9198c205-7cf8-427e-abf8-9da10f7c14d6_ActionId">
    <vt:lpwstr>214f5f60-86bc-438a-b9fd-92719cb16957</vt:lpwstr>
  </property>
  <property fmtid="{D5CDD505-2E9C-101B-9397-08002B2CF9AE}" pid="8" name="MSIP_Label_9198c205-7cf8-427e-abf8-9da10f7c14d6_ContentBits">
    <vt:lpwstr>0</vt:lpwstr>
  </property>
  <property fmtid="{D5CDD505-2E9C-101B-9397-08002B2CF9AE}" pid="9" name="MSIP_Label_9198c205-7cf8-427e-abf8-9da10f7c14d6_Tag">
    <vt:lpwstr>10, 0, 1, 1</vt:lpwstr>
  </property>
</Properties>
</file>