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59" d="100"/>
          <a:sy n="159" d="100"/>
        </p:scale>
        <p:origin x="336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B81F2-D947-4029-A6A5-F77C3307BB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8514655B-AD64-4BA4-BE14-EF51CA39370D}">
      <dgm:prSet custT="1"/>
      <dgm:spPr/>
      <dgm:t>
        <a:bodyPr/>
        <a:lstStyle/>
        <a:p>
          <a:r>
            <a:rPr lang="hr-HR" sz="1200" b="1">
              <a:latin typeface="Jost*" pitchFamily="2" charset="-18"/>
              <a:ea typeface="Jost*" pitchFamily="2" charset="-18"/>
            </a:rPr>
            <a:t>Očuvanje kvalitete i učinkovitosti</a:t>
          </a:r>
          <a:br>
            <a:rPr lang="hr-HR" sz="1200" b="1">
              <a:latin typeface="Jost*" pitchFamily="2" charset="-18"/>
              <a:ea typeface="Jost*" pitchFamily="2" charset="-18"/>
            </a:rPr>
          </a:br>
          <a:r>
            <a:rPr lang="hr-HR" sz="1200">
              <a:latin typeface="Jost*" pitchFamily="2" charset="-18"/>
              <a:ea typeface="Jost*" pitchFamily="2" charset="-18"/>
            </a:rPr>
            <a:t>od</a:t>
          </a:r>
          <a:r>
            <a:rPr lang="en-US" sz="1200">
              <a:latin typeface="Jost*" pitchFamily="2" charset="-18"/>
              <a:ea typeface="Jost*" pitchFamily="2" charset="-18"/>
            </a:rPr>
            <a:t> </a:t>
          </a:r>
          <a:r>
            <a:rPr lang="pl-PL" sz="1200">
              <a:latin typeface="Jost*" pitchFamily="2" charset="-18"/>
              <a:ea typeface="Jost*" pitchFamily="2" charset="-18"/>
            </a:rPr>
            <a:t>+2 do +8 °C nije preporuka — to je uvjet stabilnosti!</a:t>
          </a:r>
          <a:endParaRPr lang="hr-HR" sz="1200">
            <a:latin typeface="Jost*" pitchFamily="2" charset="-18"/>
            <a:ea typeface="Jost*" pitchFamily="2" charset="-18"/>
          </a:endParaRPr>
        </a:p>
      </dgm:t>
    </dgm:pt>
    <dgm:pt modelId="{7222954F-737F-467C-BF3B-E84A4FDF344D}" type="parTrans" cxnId="{8EC18C28-5BE2-4A99-8BF7-ACCC8BE72442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985D140E-8958-4FCA-8CF2-9C679EE82925}" type="sibTrans" cxnId="{8EC18C28-5BE2-4A99-8BF7-ACCC8BE72442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616F8BE1-E002-43C3-B70E-55A1A12F9557}">
      <dgm:prSet custT="1"/>
      <dgm:spPr/>
      <dgm:t>
        <a:bodyPr/>
        <a:lstStyle/>
        <a:p>
          <a:r>
            <a:rPr lang="pl-PL" sz="1200" b="1">
              <a:latin typeface="Jost*" pitchFamily="2" charset="-18"/>
              <a:ea typeface="Jost*" pitchFamily="2" charset="-18"/>
            </a:rPr>
            <a:t>Tehničke karakteristike </a:t>
          </a:r>
          <a:r>
            <a:rPr lang="hr-HR" sz="1200" b="1">
              <a:latin typeface="Jost*" pitchFamily="2" charset="-18"/>
              <a:ea typeface="Jost*" pitchFamily="2" charset="-18"/>
            </a:rPr>
            <a:t>≠ stvarni uvjeti</a:t>
          </a:r>
          <a:endParaRPr lang="hr-HR" sz="1200">
            <a:latin typeface="Jost*" pitchFamily="2" charset="-18"/>
            <a:ea typeface="Jost*" pitchFamily="2" charset="-18"/>
          </a:endParaRPr>
        </a:p>
      </dgm:t>
    </dgm:pt>
    <dgm:pt modelId="{522F9115-67BE-49AC-A463-6EFB86035F0E}" type="parTrans" cxnId="{1B15EFFD-06C4-40B0-9BD1-04791910221B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73309D60-31B4-49F1-B694-34DB6510BBB7}" type="sibTrans" cxnId="{1B15EFFD-06C4-40B0-9BD1-04791910221B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BB3AC80E-17DF-455B-89DD-7F6ACCD2BF5E}">
      <dgm:prSet custT="1"/>
      <dgm:spPr/>
      <dgm:t>
        <a:bodyPr/>
        <a:lstStyle/>
        <a:p>
          <a:r>
            <a:rPr lang="hr-HR" sz="1200" b="1">
              <a:latin typeface="Jost*" pitchFamily="2" charset="-18"/>
              <a:ea typeface="Jost*" pitchFamily="2" charset="-18"/>
            </a:rPr>
            <a:t>Odstupanja = razgradnja lijeka</a:t>
          </a:r>
          <a:endParaRPr lang="hr-HR" sz="1200">
            <a:latin typeface="Jost*" pitchFamily="2" charset="-18"/>
            <a:ea typeface="Jost*" pitchFamily="2" charset="-18"/>
          </a:endParaRPr>
        </a:p>
      </dgm:t>
    </dgm:pt>
    <dgm:pt modelId="{871953A2-A56E-437F-8AD4-9132261944C0}" type="parTrans" cxnId="{A6CE4EDB-3F91-4BA7-80DD-90C1B66262BB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6DE73E18-2681-472B-A2B5-15B4CD3678DD}" type="sibTrans" cxnId="{A6CE4EDB-3F91-4BA7-80DD-90C1B66262BB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4E3B8BE3-8107-4AEF-B1B7-0082A830D1F8}">
      <dgm:prSet custT="1"/>
      <dgm:spPr/>
      <dgm:t>
        <a:bodyPr/>
        <a:lstStyle/>
        <a:p>
          <a:r>
            <a:rPr lang="hr-HR" sz="1200" b="1">
              <a:latin typeface="Jost*" pitchFamily="2" charset="-18"/>
              <a:ea typeface="Jost*" pitchFamily="2" charset="-18"/>
            </a:rPr>
            <a:t>Krajnji rizik - pacijent</a:t>
          </a:r>
          <a:endParaRPr lang="hr-HR" sz="1200">
            <a:latin typeface="Jost*" pitchFamily="2" charset="-18"/>
            <a:ea typeface="Jost*" pitchFamily="2" charset="-18"/>
          </a:endParaRPr>
        </a:p>
      </dgm:t>
    </dgm:pt>
    <dgm:pt modelId="{942CF74F-4FA1-42DD-B084-B520C8B2A3CE}" type="parTrans" cxnId="{5A31A89A-E85C-487F-A9BC-D5FE3D717D71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636BB2A6-8B47-4900-AF2C-D45C6B29C312}" type="sibTrans" cxnId="{5A31A89A-E85C-487F-A9BC-D5FE3D717D71}">
      <dgm:prSet/>
      <dgm:spPr/>
      <dgm:t>
        <a:bodyPr/>
        <a:lstStyle/>
        <a:p>
          <a:endParaRPr lang="hr-HR" sz="1200">
            <a:latin typeface="Jost*" pitchFamily="2" charset="-18"/>
            <a:ea typeface="Jost*" pitchFamily="2" charset="-18"/>
          </a:endParaRPr>
        </a:p>
      </dgm:t>
    </dgm:pt>
    <dgm:pt modelId="{5AEEF99C-7A2B-4CD4-88FD-2650B6DB1DDD}" type="pres">
      <dgm:prSet presAssocID="{D68B81F2-D947-4029-A6A5-F77C3307BBD1}" presName="linear" presStyleCnt="0">
        <dgm:presLayoutVars>
          <dgm:animLvl val="lvl"/>
          <dgm:resizeHandles val="exact"/>
        </dgm:presLayoutVars>
      </dgm:prSet>
      <dgm:spPr/>
    </dgm:pt>
    <dgm:pt modelId="{4D23C58C-BF99-4D23-92FE-042D9F058DE5}" type="pres">
      <dgm:prSet presAssocID="{8514655B-AD64-4BA4-BE14-EF51CA39370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0E8FEF-DD7C-4C4E-99F0-F1F6DF375DD5}" type="pres">
      <dgm:prSet presAssocID="{985D140E-8958-4FCA-8CF2-9C679EE82925}" presName="spacer" presStyleCnt="0"/>
      <dgm:spPr/>
    </dgm:pt>
    <dgm:pt modelId="{B9A83EDF-09D2-4CEB-B14A-9F91A93F9748}" type="pres">
      <dgm:prSet presAssocID="{616F8BE1-E002-43C3-B70E-55A1A12F955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2D1A090-D712-4962-BC9C-854127C9C0DB}" type="pres">
      <dgm:prSet presAssocID="{73309D60-31B4-49F1-B694-34DB6510BBB7}" presName="spacer" presStyleCnt="0"/>
      <dgm:spPr/>
    </dgm:pt>
    <dgm:pt modelId="{1EF38288-8938-4984-B141-0B1731C8E266}" type="pres">
      <dgm:prSet presAssocID="{BB3AC80E-17DF-455B-89DD-7F6ACCD2BF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BCEB3E3-42A4-485A-A083-F1388C755C5F}" type="pres">
      <dgm:prSet presAssocID="{6DE73E18-2681-472B-A2B5-15B4CD3678DD}" presName="spacer" presStyleCnt="0"/>
      <dgm:spPr/>
    </dgm:pt>
    <dgm:pt modelId="{0C279CDA-D43E-42FB-8D68-B5556E116003}" type="pres">
      <dgm:prSet presAssocID="{4E3B8BE3-8107-4AEF-B1B7-0082A830D1F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BB01F03-006A-43CE-AB56-1DD893C5E7E4}" type="presOf" srcId="{D68B81F2-D947-4029-A6A5-F77C3307BBD1}" destId="{5AEEF99C-7A2B-4CD4-88FD-2650B6DB1DDD}" srcOrd="0" destOrd="0" presId="urn:microsoft.com/office/officeart/2005/8/layout/vList2"/>
    <dgm:cxn modelId="{8EC18C28-5BE2-4A99-8BF7-ACCC8BE72442}" srcId="{D68B81F2-D947-4029-A6A5-F77C3307BBD1}" destId="{8514655B-AD64-4BA4-BE14-EF51CA39370D}" srcOrd="0" destOrd="0" parTransId="{7222954F-737F-467C-BF3B-E84A4FDF344D}" sibTransId="{985D140E-8958-4FCA-8CF2-9C679EE82925}"/>
    <dgm:cxn modelId="{06431753-8789-4A56-828C-287BE98F7D95}" type="presOf" srcId="{BB3AC80E-17DF-455B-89DD-7F6ACCD2BF5E}" destId="{1EF38288-8938-4984-B141-0B1731C8E266}" srcOrd="0" destOrd="0" presId="urn:microsoft.com/office/officeart/2005/8/layout/vList2"/>
    <dgm:cxn modelId="{5A31A89A-E85C-487F-A9BC-D5FE3D717D71}" srcId="{D68B81F2-D947-4029-A6A5-F77C3307BBD1}" destId="{4E3B8BE3-8107-4AEF-B1B7-0082A830D1F8}" srcOrd="3" destOrd="0" parTransId="{942CF74F-4FA1-42DD-B084-B520C8B2A3CE}" sibTransId="{636BB2A6-8B47-4900-AF2C-D45C6B29C312}"/>
    <dgm:cxn modelId="{4B5FACC6-CCCE-48A3-979E-A3C67F2965B3}" type="presOf" srcId="{616F8BE1-E002-43C3-B70E-55A1A12F9557}" destId="{B9A83EDF-09D2-4CEB-B14A-9F91A93F9748}" srcOrd="0" destOrd="0" presId="urn:microsoft.com/office/officeart/2005/8/layout/vList2"/>
    <dgm:cxn modelId="{EBD478CC-4A2C-4BFC-808A-0F2043557A82}" type="presOf" srcId="{8514655B-AD64-4BA4-BE14-EF51CA39370D}" destId="{4D23C58C-BF99-4D23-92FE-042D9F058DE5}" srcOrd="0" destOrd="0" presId="urn:microsoft.com/office/officeart/2005/8/layout/vList2"/>
    <dgm:cxn modelId="{A6CE4EDB-3F91-4BA7-80DD-90C1B66262BB}" srcId="{D68B81F2-D947-4029-A6A5-F77C3307BBD1}" destId="{BB3AC80E-17DF-455B-89DD-7F6ACCD2BF5E}" srcOrd="2" destOrd="0" parTransId="{871953A2-A56E-437F-8AD4-9132261944C0}" sibTransId="{6DE73E18-2681-472B-A2B5-15B4CD3678DD}"/>
    <dgm:cxn modelId="{DB7417F7-2E4E-403A-BF91-3C8A6B28EA5A}" type="presOf" srcId="{4E3B8BE3-8107-4AEF-B1B7-0082A830D1F8}" destId="{0C279CDA-D43E-42FB-8D68-B5556E116003}" srcOrd="0" destOrd="0" presId="urn:microsoft.com/office/officeart/2005/8/layout/vList2"/>
    <dgm:cxn modelId="{1B15EFFD-06C4-40B0-9BD1-04791910221B}" srcId="{D68B81F2-D947-4029-A6A5-F77C3307BBD1}" destId="{616F8BE1-E002-43C3-B70E-55A1A12F9557}" srcOrd="1" destOrd="0" parTransId="{522F9115-67BE-49AC-A463-6EFB86035F0E}" sibTransId="{73309D60-31B4-49F1-B694-34DB6510BBB7}"/>
    <dgm:cxn modelId="{7DC6E44B-452C-4D75-94C7-F7B0D297C011}" type="presParOf" srcId="{5AEEF99C-7A2B-4CD4-88FD-2650B6DB1DDD}" destId="{4D23C58C-BF99-4D23-92FE-042D9F058DE5}" srcOrd="0" destOrd="0" presId="urn:microsoft.com/office/officeart/2005/8/layout/vList2"/>
    <dgm:cxn modelId="{6359BB70-F83A-45E2-A97A-BB3A96319ED7}" type="presParOf" srcId="{5AEEF99C-7A2B-4CD4-88FD-2650B6DB1DDD}" destId="{680E8FEF-DD7C-4C4E-99F0-F1F6DF375DD5}" srcOrd="1" destOrd="0" presId="urn:microsoft.com/office/officeart/2005/8/layout/vList2"/>
    <dgm:cxn modelId="{1A462C3C-69E3-418D-8AAC-7065C745F57D}" type="presParOf" srcId="{5AEEF99C-7A2B-4CD4-88FD-2650B6DB1DDD}" destId="{B9A83EDF-09D2-4CEB-B14A-9F91A93F9748}" srcOrd="2" destOrd="0" presId="urn:microsoft.com/office/officeart/2005/8/layout/vList2"/>
    <dgm:cxn modelId="{B533B172-A7D6-4CAC-B16F-F2CA14DE4CF7}" type="presParOf" srcId="{5AEEF99C-7A2B-4CD4-88FD-2650B6DB1DDD}" destId="{F2D1A090-D712-4962-BC9C-854127C9C0DB}" srcOrd="3" destOrd="0" presId="urn:microsoft.com/office/officeart/2005/8/layout/vList2"/>
    <dgm:cxn modelId="{429A5F64-F96E-4782-A20A-542AC62F547D}" type="presParOf" srcId="{5AEEF99C-7A2B-4CD4-88FD-2650B6DB1DDD}" destId="{1EF38288-8938-4984-B141-0B1731C8E266}" srcOrd="4" destOrd="0" presId="urn:microsoft.com/office/officeart/2005/8/layout/vList2"/>
    <dgm:cxn modelId="{AC0A9790-D0D0-4617-9900-9F40F78B8A6D}" type="presParOf" srcId="{5AEEF99C-7A2B-4CD4-88FD-2650B6DB1DDD}" destId="{2BCEB3E3-42A4-485A-A083-F1388C755C5F}" srcOrd="5" destOrd="0" presId="urn:microsoft.com/office/officeart/2005/8/layout/vList2"/>
    <dgm:cxn modelId="{42897D1C-232A-45F1-990B-ED853ADC85D2}" type="presParOf" srcId="{5AEEF99C-7A2B-4CD4-88FD-2650B6DB1DDD}" destId="{0C279CDA-D43E-42FB-8D68-B5556E11600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3C58C-BF99-4D23-92FE-042D9F058DE5}">
      <dsp:nvSpPr>
        <dsp:cNvPr id="0" name=""/>
        <dsp:cNvSpPr/>
      </dsp:nvSpPr>
      <dsp:spPr>
        <a:xfrm>
          <a:off x="0" y="9938"/>
          <a:ext cx="5375019" cy="54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>
              <a:latin typeface="Jost*" pitchFamily="2" charset="-18"/>
              <a:ea typeface="Jost*" pitchFamily="2" charset="-18"/>
            </a:rPr>
            <a:t>Očuvanje kvalitete i učinkovitosti</a:t>
          </a:r>
          <a:br>
            <a:rPr lang="hr-HR" sz="1200" b="1" kern="1200">
              <a:latin typeface="Jost*" pitchFamily="2" charset="-18"/>
              <a:ea typeface="Jost*" pitchFamily="2" charset="-18"/>
            </a:rPr>
          </a:br>
          <a:r>
            <a:rPr lang="hr-HR" sz="1200" kern="1200">
              <a:latin typeface="Jost*" pitchFamily="2" charset="-18"/>
              <a:ea typeface="Jost*" pitchFamily="2" charset="-18"/>
            </a:rPr>
            <a:t>od</a:t>
          </a:r>
          <a:r>
            <a:rPr lang="en-US" sz="1200" kern="1200">
              <a:latin typeface="Jost*" pitchFamily="2" charset="-18"/>
              <a:ea typeface="Jost*" pitchFamily="2" charset="-18"/>
            </a:rPr>
            <a:t> </a:t>
          </a:r>
          <a:r>
            <a:rPr lang="pl-PL" sz="1200" kern="1200">
              <a:latin typeface="Jost*" pitchFamily="2" charset="-18"/>
              <a:ea typeface="Jost*" pitchFamily="2" charset="-18"/>
            </a:rPr>
            <a:t>+2 do +8 °C nije preporuka — to je uvjet stabilnosti!</a:t>
          </a:r>
          <a:endParaRPr lang="hr-HR" sz="1200" kern="1200">
            <a:latin typeface="Jost*" pitchFamily="2" charset="-18"/>
            <a:ea typeface="Jost*" pitchFamily="2" charset="-18"/>
          </a:endParaRPr>
        </a:p>
      </dsp:txBody>
      <dsp:txXfrm>
        <a:off x="26730" y="36668"/>
        <a:ext cx="5321559" cy="494100"/>
      </dsp:txXfrm>
    </dsp:sp>
    <dsp:sp modelId="{B9A83EDF-09D2-4CEB-B14A-9F91A93F9748}">
      <dsp:nvSpPr>
        <dsp:cNvPr id="0" name=""/>
        <dsp:cNvSpPr/>
      </dsp:nvSpPr>
      <dsp:spPr>
        <a:xfrm>
          <a:off x="0" y="594939"/>
          <a:ext cx="5375019" cy="54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>
              <a:latin typeface="Jost*" pitchFamily="2" charset="-18"/>
              <a:ea typeface="Jost*" pitchFamily="2" charset="-18"/>
            </a:rPr>
            <a:t>Tehničke karakteristike </a:t>
          </a:r>
          <a:r>
            <a:rPr lang="hr-HR" sz="1200" b="1" kern="1200">
              <a:latin typeface="Jost*" pitchFamily="2" charset="-18"/>
              <a:ea typeface="Jost*" pitchFamily="2" charset="-18"/>
            </a:rPr>
            <a:t>≠ stvarni uvjeti</a:t>
          </a:r>
          <a:endParaRPr lang="hr-HR" sz="1200" kern="1200">
            <a:latin typeface="Jost*" pitchFamily="2" charset="-18"/>
            <a:ea typeface="Jost*" pitchFamily="2" charset="-18"/>
          </a:endParaRPr>
        </a:p>
      </dsp:txBody>
      <dsp:txXfrm>
        <a:off x="26730" y="621669"/>
        <a:ext cx="5321559" cy="494100"/>
      </dsp:txXfrm>
    </dsp:sp>
    <dsp:sp modelId="{1EF38288-8938-4984-B141-0B1731C8E266}">
      <dsp:nvSpPr>
        <dsp:cNvPr id="0" name=""/>
        <dsp:cNvSpPr/>
      </dsp:nvSpPr>
      <dsp:spPr>
        <a:xfrm>
          <a:off x="0" y="1179939"/>
          <a:ext cx="5375019" cy="54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>
              <a:latin typeface="Jost*" pitchFamily="2" charset="-18"/>
              <a:ea typeface="Jost*" pitchFamily="2" charset="-18"/>
            </a:rPr>
            <a:t>Odstupanja = razgradnja lijeka</a:t>
          </a:r>
          <a:endParaRPr lang="hr-HR" sz="1200" kern="1200">
            <a:latin typeface="Jost*" pitchFamily="2" charset="-18"/>
            <a:ea typeface="Jost*" pitchFamily="2" charset="-18"/>
          </a:endParaRPr>
        </a:p>
      </dsp:txBody>
      <dsp:txXfrm>
        <a:off x="26730" y="1206669"/>
        <a:ext cx="5321559" cy="494100"/>
      </dsp:txXfrm>
    </dsp:sp>
    <dsp:sp modelId="{0C279CDA-D43E-42FB-8D68-B5556E116003}">
      <dsp:nvSpPr>
        <dsp:cNvPr id="0" name=""/>
        <dsp:cNvSpPr/>
      </dsp:nvSpPr>
      <dsp:spPr>
        <a:xfrm>
          <a:off x="0" y="1764939"/>
          <a:ext cx="5375019" cy="54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>
              <a:latin typeface="Jost*" pitchFamily="2" charset="-18"/>
              <a:ea typeface="Jost*" pitchFamily="2" charset="-18"/>
            </a:rPr>
            <a:t>Krajnji rizik - pacijent</a:t>
          </a:r>
          <a:endParaRPr lang="hr-HR" sz="1200" kern="1200">
            <a:latin typeface="Jost*" pitchFamily="2" charset="-18"/>
            <a:ea typeface="Jost*" pitchFamily="2" charset="-18"/>
          </a:endParaRPr>
        </a:p>
      </dsp:txBody>
      <dsp:txXfrm>
        <a:off x="26730" y="1791669"/>
        <a:ext cx="5321559" cy="494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632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8916"/>
            <a:ext cx="199961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8916"/>
            <a:ext cx="199961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2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14300" y="0"/>
            <a:ext cx="120777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Image 1" descr="A pharmaceutical refrigerator with steel inside, with glass doors"/>
          <p:cNvPicPr>
            <a:picLocks noChangeAspect="1"/>
          </p:cNvPicPr>
          <p:nvPr/>
        </p:nvPicPr>
        <p:blipFill>
          <a:blip r:embed="rId4"/>
          <a:srcRect t="30188" b="30078"/>
          <a:stretch/>
        </p:blipFill>
        <p:spPr>
          <a:xfrm>
            <a:off x="114300" y="0"/>
            <a:ext cx="12077700" cy="68580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209550" y="3238500"/>
            <a:ext cx="11887200" cy="2819400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 2"/>
          <p:cNvSpPr/>
          <p:nvPr/>
        </p:nvSpPr>
        <p:spPr>
          <a:xfrm>
            <a:off x="1873395" y="3448082"/>
            <a:ext cx="8559478" cy="192014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ctr">
              <a:lnSpc>
                <a:spcPts val="7560"/>
              </a:lnSpc>
            </a:pPr>
            <a:r>
              <a:rPr lang="en-US" sz="6750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Temperaturno mapiranje hladnjaka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925" y="5467228"/>
            <a:ext cx="11220417" cy="2559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ctr">
              <a:lnSpc>
                <a:spcPts val="2016"/>
              </a:lnSpc>
              <a:spcBef>
                <a:spcPts val="764"/>
              </a:spcBef>
            </a:pPr>
            <a:r>
              <a:rPr lang="hr-HR" sz="1800" i="1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Zašto jedno mjerenje nije dovoljno?</a:t>
            </a:r>
            <a:endParaRPr lang="en-US" i="1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8" name="Image 2" descr="Pharma°C logo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7700" y="381000"/>
            <a:ext cx="934768" cy="276225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114300" y="6143625"/>
            <a:ext cx="12077700" cy="7143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10" name="Text 5"/>
          <p:cNvSpPr/>
          <p:nvPr/>
        </p:nvSpPr>
        <p:spPr>
          <a:xfrm>
            <a:off x="400050" y="6391371"/>
            <a:ext cx="2922852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50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Ana Smiljan - Alius grupa d.o.o.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3" y="1006784"/>
            <a:ext cx="962025" cy="47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90541"/>
            <a:ext cx="11334697" cy="48010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780"/>
              </a:lnSpc>
            </a:pPr>
            <a:r>
              <a:rPr lang="en-US" sz="337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Zaključak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76250" y="1543050"/>
            <a:ext cx="4476750" cy="38766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4"/>
          <a:srcRect l="18506" r="18506"/>
          <a:stretch/>
        </p:blipFill>
        <p:spPr>
          <a:xfrm>
            <a:off x="476250" y="1543050"/>
            <a:ext cx="4476750" cy="387667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29250" y="2227042"/>
            <a:ext cx="6286500" cy="26758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184"/>
              </a:lnSpc>
              <a:buSzPct val="100000"/>
              <a:buChar char="•"/>
            </a:pPr>
            <a:r>
              <a:rPr lang="hr-HR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Temperatura nije jednaka u cijelom prostoru</a:t>
            </a:r>
            <a:endParaRPr lang="hr-HR" b="1" dirty="0">
              <a:latin typeface="Jost*" pitchFamily="2" charset="-18"/>
              <a:ea typeface="Jost*" pitchFamily="2" charset="-18"/>
            </a:endParaRPr>
          </a:p>
          <a:p>
            <a:pPr marL="241300" lvl="1" indent="0" algn="l">
              <a:lnSpc>
                <a:spcPts val="1680"/>
              </a:lnSpc>
              <a:spcBef>
                <a:spcPts val="609"/>
              </a:spcBef>
              <a:buNone/>
            </a:pPr>
            <a:r>
              <a:rPr lang="hr-HR" sz="14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Temperature unutar jednog hladnjaka mogu se razlikovati za 3–6 °C.</a:t>
            </a:r>
            <a:endParaRPr lang="hr-HR" sz="1400" dirty="0">
              <a:latin typeface="Jost*" pitchFamily="2" charset="-18"/>
              <a:ea typeface="Jost*" pitchFamily="2" charset="-18"/>
            </a:endParaRPr>
          </a:p>
          <a:p>
            <a:pPr marL="241300" indent="-241300">
              <a:lnSpc>
                <a:spcPts val="2184"/>
              </a:lnSpc>
              <a:spcBef>
                <a:spcPts val="2234"/>
              </a:spcBef>
              <a:buSzPct val="100000"/>
              <a:buChar char="•"/>
            </a:pPr>
            <a:r>
              <a:rPr lang="hr-HR" b="1" dirty="0">
                <a:latin typeface="Jost*" pitchFamily="2" charset="-18"/>
                <a:ea typeface="Jost*" pitchFamily="2" charset="-18"/>
              </a:rPr>
              <a:t>Jedno mjerenje nije reprezentativno</a:t>
            </a:r>
            <a:endParaRPr lang="hr-HR" b="1" dirty="0">
              <a:solidFill>
                <a:srgbClr val="000000"/>
              </a:solidFill>
              <a:latin typeface="Jost*" pitchFamily="2" charset="-18"/>
              <a:ea typeface="Jost*" pitchFamily="2" charset="-18"/>
              <a:cs typeface="Jost Medium" pitchFamily="34" charset="-120"/>
            </a:endParaRPr>
          </a:p>
          <a:p>
            <a:pPr marL="241300" lvl="1" indent="0" algn="l">
              <a:lnSpc>
                <a:spcPts val="1680"/>
              </a:lnSpc>
              <a:spcBef>
                <a:spcPts val="609"/>
              </a:spcBef>
              <a:buNone/>
            </a:pPr>
            <a:r>
              <a:rPr lang="hr-HR" sz="1400" noProof="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Temperatura</a:t>
            </a:r>
            <a:r>
              <a:rPr lang="hr-HR" sz="14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 u hladnjaku nije u potpunosti ujednačena.</a:t>
            </a:r>
            <a:endParaRPr lang="hr-HR" sz="1400" dirty="0">
              <a:latin typeface="Jost*" pitchFamily="2" charset="-18"/>
              <a:ea typeface="Jost*" pitchFamily="2" charset="-18"/>
            </a:endParaRPr>
          </a:p>
          <a:p>
            <a:pPr marL="241300" indent="-241300" algn="l">
              <a:lnSpc>
                <a:spcPts val="2184"/>
              </a:lnSpc>
              <a:spcBef>
                <a:spcPts val="2234"/>
              </a:spcBef>
              <a:buSzPct val="100000"/>
              <a:buChar char="•"/>
            </a:pPr>
            <a:r>
              <a:rPr lang="hr-HR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Temperaturno mapiranje – jedini objektivan dokaz</a:t>
            </a:r>
            <a:endParaRPr lang="hr-HR" b="1" dirty="0">
              <a:latin typeface="Jost*" pitchFamily="2" charset="-18"/>
              <a:ea typeface="Jost*" pitchFamily="2" charset="-18"/>
            </a:endParaRPr>
          </a:p>
          <a:p>
            <a:pPr marL="241300" lvl="1" indent="0" algn="l">
              <a:lnSpc>
                <a:spcPts val="1680"/>
              </a:lnSpc>
              <a:spcBef>
                <a:spcPts val="609"/>
              </a:spcBef>
              <a:buNone/>
            </a:pPr>
            <a:r>
              <a:rPr lang="hr-HR" sz="14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Mapiranje temperature ključno je za utvrđivanje stvarnih uvjeta</a:t>
            </a:r>
            <a:br>
              <a:rPr lang="hr-HR" sz="14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hr-HR" sz="14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skladištenja.</a:t>
            </a:r>
            <a:endParaRPr lang="hr-HR" sz="1400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7" name="Shape 3"/>
          <p:cNvSpPr/>
          <p:nvPr/>
        </p:nvSpPr>
        <p:spPr>
          <a:xfrm>
            <a:off x="0" y="5895975"/>
            <a:ext cx="12192000" cy="962025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8" name="Text 4"/>
          <p:cNvSpPr/>
          <p:nvPr/>
        </p:nvSpPr>
        <p:spPr>
          <a:xfrm>
            <a:off x="2062163" y="6139867"/>
            <a:ext cx="8067547" cy="46934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848"/>
              </a:lnSpc>
            </a:pPr>
            <a: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Ako ne mapiramo — zapravo ne znamo u kakvim uvjetima čuvamo lijekove!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3" name="Image 0" descr="A refrigerator door with a digital thermometer showing a temperature within the 5°C range."/>
          <p:cNvPicPr>
            <a:picLocks noChangeAspect="1"/>
          </p:cNvPicPr>
          <p:nvPr/>
        </p:nvPicPr>
        <p:blipFill>
          <a:blip r:embed="rId3"/>
          <a:srcRect t="10638" b="1063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6250" y="806819"/>
            <a:ext cx="5172016" cy="20264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596"/>
              </a:lnSpc>
            </a:pPr>
            <a:r>
              <a:rPr lang="en-US" sz="1425" dirty="0">
                <a:solidFill>
                  <a:schemeClr val="accent1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Ključna razmatranja</a:t>
            </a:r>
            <a:endParaRPr lang="en-US" dirty="0">
              <a:solidFill>
                <a:schemeClr val="accent1"/>
              </a:solidFill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6250" y="1241078"/>
            <a:ext cx="4490357" cy="152004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3990"/>
              </a:lnSpc>
              <a:spcBef>
                <a:spcPts val="1788"/>
              </a:spcBef>
            </a:pPr>
            <a:r>
              <a:rPr lang="hr-HR" sz="3563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Zašto je temperatura kritična?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</p:txBody>
      </p:sp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07740832-0A10-D3D9-15D1-7BB7F264B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478603"/>
              </p:ext>
            </p:extLst>
          </p:nvPr>
        </p:nvGraphicFramePr>
        <p:xfrm>
          <a:off x="476250" y="2929346"/>
          <a:ext cx="5375019" cy="232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1000" y="6518916"/>
            <a:ext cx="190394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3" name="Image 0" descr="Nano Banana 2 rasporedi u farmaceutski hladnjak ovaj ure_aj sa Pharmalogger logom u 9 to_aka_ ure_aj_2.png"/>
          <p:cNvPicPr>
            <a:picLocks noChangeAspect="1"/>
          </p:cNvPicPr>
          <p:nvPr/>
        </p:nvPicPr>
        <p:blipFill>
          <a:blip r:embed="rId3"/>
          <a:srcRect l="-2659" t="-1555" r="-2659" b="-1417"/>
          <a:stretch>
            <a:fillRect/>
          </a:stretch>
        </p:blipFill>
        <p:spPr>
          <a:xfrm>
            <a:off x="0" y="1200150"/>
            <a:ext cx="6096000" cy="4457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734530" y="1620446"/>
            <a:ext cx="4818913" cy="224996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906"/>
              </a:lnSpc>
            </a:pPr>
            <a:r>
              <a:rPr lang="en-US" sz="562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Što je temperaturno</a:t>
            </a:r>
            <a:br>
              <a:rPr lang="en-US" sz="562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</a:br>
            <a:r>
              <a:rPr lang="en-US" sz="562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mapiranje?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501008" y="4119085"/>
            <a:ext cx="128576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hr-HR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24625" y="4458146"/>
            <a:ext cx="5238723" cy="70401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848"/>
              </a:lnSpc>
              <a:spcBef>
                <a:spcPts val="1147"/>
              </a:spcBef>
            </a:pPr>
            <a: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Analiza raspodjele temperature unutar hladnjaka radi</a:t>
            </a:r>
            <a:b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identificiranja kritičnih točaka i procjene stabilnosti</a:t>
            </a:r>
            <a:b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temperature tijekom vremena.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1000" y="6518916"/>
            <a:ext cx="190394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3</a:t>
            </a:fld>
            <a:endParaRPr lang="en-US"/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5DB057A5-A5AF-1D65-4493-E86364067BD2}"/>
              </a:ext>
            </a:extLst>
          </p:cNvPr>
          <p:cNvSpPr/>
          <p:nvPr/>
        </p:nvSpPr>
        <p:spPr>
          <a:xfrm>
            <a:off x="0" y="5915359"/>
            <a:ext cx="12192000" cy="962025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pPr algn="ctr"/>
            <a:endParaRPr lang="hr-HR" sz="1650" dirty="0">
              <a:latin typeface="+mj-lt"/>
            </a:endParaRPr>
          </a:p>
          <a:p>
            <a:pPr algn="ctr"/>
            <a:r>
              <a:rPr lang="hr-HR" sz="1650" dirty="0">
                <a:latin typeface="Jost*" pitchFamily="2" charset="-18"/>
                <a:ea typeface="Jost*" pitchFamily="2" charset="-18"/>
              </a:rPr>
              <a:t>To je jedini način da vidimo što se stvarno događa unutar hladnjaka</a:t>
            </a:r>
            <a:r>
              <a:rPr lang="it-IT" sz="1650" dirty="0">
                <a:latin typeface="Jost*" pitchFamily="2" charset="-18"/>
                <a:ea typeface="Jost*" pitchFamily="2" charset="-18"/>
              </a:rPr>
              <a:t>.</a:t>
            </a:r>
            <a:endParaRPr lang="hr-HR" sz="1650" dirty="0">
              <a:latin typeface="Jost*" pitchFamily="2" charset="-18"/>
              <a:ea typeface="Jost*" pitchFamily="2" charset="-18"/>
            </a:endParaRPr>
          </a:p>
          <a:p>
            <a:endParaRPr lang="hr-HR" dirty="0"/>
          </a:p>
        </p:txBody>
      </p:sp>
      <p:pic>
        <p:nvPicPr>
          <p:cNvPr id="11" name="Image 4" descr="preencoded.png">
            <a:extLst>
              <a:ext uri="{FF2B5EF4-FFF2-40B4-BE49-F238E27FC236}">
                <a16:creationId xmlns:a16="http://schemas.microsoft.com/office/drawing/2014/main" id="{1D86D08E-E283-3633-1AA7-1AE4F1551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9" y="1006784"/>
            <a:ext cx="962025" cy="47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90541"/>
            <a:ext cx="11334697" cy="48010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780"/>
              </a:lnSpc>
            </a:pPr>
            <a:r>
              <a:rPr lang="en-US" sz="337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Cilj mapiranja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8916"/>
            <a:ext cx="199961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4</a:t>
            </a:fld>
            <a:endParaRPr lang="en-US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9AC26610-D3A8-C4C9-3A1B-ED902A874C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267" b="20762"/>
          <a:stretch>
            <a:fillRect/>
          </a:stretch>
        </p:blipFill>
        <p:spPr>
          <a:xfrm>
            <a:off x="0" y="1619321"/>
            <a:ext cx="12143243" cy="36193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" y="0"/>
            <a:ext cx="4782553" cy="613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chemeClr val="bg2"/>
            </a:solidFill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4" name="Text 1"/>
          <p:cNvSpPr/>
          <p:nvPr/>
        </p:nvSpPr>
        <p:spPr>
          <a:xfrm>
            <a:off x="4942444" y="1128808"/>
            <a:ext cx="6696043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680"/>
              </a:lnSpc>
            </a:pPr>
            <a:r>
              <a:rPr lang="hr-HR" sz="1500" noProof="0" dirty="0">
                <a:solidFill>
                  <a:srgbClr val="11A9E2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Ključne prednosti dobre homogenosti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42444" y="1586056"/>
            <a:ext cx="6499588" cy="160016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200"/>
              </a:lnSpc>
              <a:spcBef>
                <a:spcPts val="1882"/>
              </a:spcBef>
            </a:pPr>
            <a:r>
              <a:rPr lang="hr-HR" sz="3750" b="1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Temperaturna homogenost - ključni čimbenik stabilnosti lijekova</a:t>
            </a:r>
            <a:endParaRPr lang="hr-HR" b="1" noProof="0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42444" y="3363356"/>
            <a:ext cx="7040691" cy="164587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>
              <a:lnSpc>
                <a:spcPts val="1848"/>
              </a:lnSpc>
              <a:spcBef>
                <a:spcPts val="1367"/>
              </a:spcBef>
              <a:buSzPct val="100000"/>
              <a:buChar char="•"/>
            </a:pPr>
            <a:r>
              <a:rPr lang="hr-HR" sz="1600" noProof="0" dirty="0">
                <a:latin typeface="Jost*" pitchFamily="2" charset="-18"/>
                <a:ea typeface="Jost*" pitchFamily="2" charset="-18"/>
              </a:rPr>
              <a:t>Svaki lijek mora imati ISTE uvjete</a:t>
            </a:r>
            <a: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 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  <a:p>
            <a:pPr marL="241300" indent="-241300">
              <a:lnSpc>
                <a:spcPts val="1848"/>
              </a:lnSpc>
              <a:spcBef>
                <a:spcPts val="1820"/>
              </a:spcBef>
              <a:buSzPct val="100000"/>
              <a:buChar char="•"/>
            </a:pPr>
            <a:r>
              <a:rPr lang="hr-HR" sz="1600" dirty="0">
                <a:latin typeface="Jost*" pitchFamily="2" charset="-18"/>
                <a:ea typeface="Jost*" pitchFamily="2" charset="-18"/>
              </a:rPr>
              <a:t>Lokalna odstupanja predstavljaju skriveni rizik</a:t>
            </a:r>
          </a:p>
          <a:p>
            <a:pPr marL="241300" indent="-241300">
              <a:lnSpc>
                <a:spcPts val="1848"/>
              </a:lnSpc>
              <a:spcBef>
                <a:spcPts val="1820"/>
              </a:spcBef>
              <a:buSzPct val="100000"/>
              <a:buChar char="•"/>
            </a:pPr>
            <a:r>
              <a:rPr lang="hr-HR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Ovisi </a:t>
            </a:r>
            <a:r>
              <a:rPr lang="hr-HR" sz="1600" dirty="0">
                <a:latin typeface="Jost*" pitchFamily="2" charset="-18"/>
                <a:ea typeface="Jost*" pitchFamily="2" charset="-18"/>
              </a:rPr>
              <a:t>o stvarnim uvjetima korištenja, ne samo o uređaju</a:t>
            </a: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 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7" name="Shape 4"/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8" name="Text 5"/>
          <p:cNvSpPr/>
          <p:nvPr/>
        </p:nvSpPr>
        <p:spPr>
          <a:xfrm>
            <a:off x="1362075" y="6377992"/>
            <a:ext cx="9467728" cy="23467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848"/>
              </a:lnSpc>
            </a:pP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Homogenost temperature se procjenjuje kroz raspon i odstupanja temperatura unutar hladnjaka.  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9" name="Gen-4_5 - show pharmaceutical refrigerator where medicines are stored, according to the mapping resu.gen-4_5 - show pharmaceutical refrigerator where medicines are stored, according to the mapping resu">
            <a:hlinkClick r:id="" action="ppaction://media"/>
            <a:extLst>
              <a:ext uri="{FF2B5EF4-FFF2-40B4-BE49-F238E27FC236}">
                <a16:creationId xmlns:a16="http://schemas.microsoft.com/office/drawing/2014/main" id="{BCF747AA-7BEB-1EC1-C59F-0569FF354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664" y="1961119"/>
            <a:ext cx="4331419" cy="2436423"/>
          </a:xfrm>
          <a:prstGeom prst="rect">
            <a:avLst/>
          </a:prstGeom>
        </p:spPr>
      </p:pic>
      <p:pic>
        <p:nvPicPr>
          <p:cNvPr id="3" name="Image 4" descr="preencoded.png">
            <a:extLst>
              <a:ext uri="{FF2B5EF4-FFF2-40B4-BE49-F238E27FC236}">
                <a16:creationId xmlns:a16="http://schemas.microsoft.com/office/drawing/2014/main" id="{93E1DA4B-998E-ACBE-F53E-3EF3D4B27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5" y="1006784"/>
            <a:ext cx="962025" cy="47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90541"/>
            <a:ext cx="11334697" cy="48010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780"/>
              </a:lnSpc>
            </a:pPr>
            <a:r>
              <a:rPr lang="en-US" sz="337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Primjer rezultata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76250" y="1543050"/>
            <a:ext cx="5548313" cy="1985963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2000" y="2042315"/>
            <a:ext cx="4062541" cy="13543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0664"/>
              </a:lnSpc>
            </a:pPr>
            <a:r>
              <a:rPr lang="en-US" sz="12188" kern="0" spc="-609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5.1 °C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6750" y="1695546"/>
            <a:ext cx="5262509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50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Prosječna temperatura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76250" y="3671888"/>
            <a:ext cx="5548313" cy="1985963"/>
          </a:xfrm>
          <a:prstGeom prst="rect">
            <a:avLst/>
          </a:prstGeom>
          <a:solidFill>
            <a:srgbClr val="11A9E2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2000" y="4171153"/>
            <a:ext cx="4259338" cy="13543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0664"/>
              </a:lnSpc>
            </a:pPr>
            <a:r>
              <a:rPr lang="en-US" sz="12188" kern="0" spc="-609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2.3 °C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6750" y="3824383"/>
            <a:ext cx="5262509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5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Minimalna temperatura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67438" y="1543050"/>
            <a:ext cx="5548313" cy="1985963"/>
          </a:xfrm>
          <a:prstGeom prst="rect">
            <a:avLst/>
          </a:prstGeom>
          <a:solidFill>
            <a:srgbClr val="E5097F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453188" y="2042315"/>
            <a:ext cx="4155333" cy="13543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0664"/>
              </a:lnSpc>
            </a:pPr>
            <a:r>
              <a:rPr lang="en-US" sz="12188" kern="0" spc="-609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8.7 °C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57938" y="1695546"/>
            <a:ext cx="5262509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5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Maksimalna temperatura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67438" y="3671888"/>
            <a:ext cx="5548313" cy="1985963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53188" y="4171153"/>
            <a:ext cx="4390787" cy="13543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0664"/>
              </a:lnSpc>
            </a:pPr>
            <a:r>
              <a:rPr lang="en-US" sz="12188" kern="0" spc="-609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6.4 °C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57938" y="3824383"/>
            <a:ext cx="5262509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en-US" sz="150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Raspon temperature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17" name="Text 14"/>
          <p:cNvSpPr/>
          <p:nvPr/>
        </p:nvSpPr>
        <p:spPr>
          <a:xfrm>
            <a:off x="3348038" y="6377992"/>
            <a:ext cx="5495877" cy="23467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848"/>
              </a:lnSpc>
            </a:pPr>
            <a:r>
              <a:rPr lang="hr-HR" sz="1650" noProof="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Ovi rezultati pokazuju značajne temperaturne varijacije.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18" name="Image 4" descr="preencoded.png">
            <a:extLst>
              <a:ext uri="{FF2B5EF4-FFF2-40B4-BE49-F238E27FC236}">
                <a16:creationId xmlns:a16="http://schemas.microsoft.com/office/drawing/2014/main" id="{4833EA7E-98DA-6D23-48C7-FBA56C14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4128249" cy="6286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3" name="Image 0" descr="Nano Banana 2 - Generate a photo of a pharmaceutical refrigerator that has a glass door and shows th_4.png"/>
          <p:cNvPicPr>
            <a:picLocks noChangeAspect="1"/>
          </p:cNvPicPr>
          <p:nvPr/>
        </p:nvPicPr>
        <p:blipFill>
          <a:blip r:embed="rId3"/>
          <a:srcRect l="10559" t="-18101" b="-18101"/>
          <a:stretch/>
        </p:blipFill>
        <p:spPr>
          <a:xfrm>
            <a:off x="95250" y="95250"/>
            <a:ext cx="4128249" cy="6286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99749" y="2067021"/>
            <a:ext cx="6838891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680"/>
              </a:lnSpc>
            </a:pPr>
            <a:r>
              <a:rPr lang="hr-HR" sz="1500" dirty="0">
                <a:solidFill>
                  <a:srgbClr val="11A9E2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Gdje su hladnjaci najnestabilniji?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Text 2"/>
          <p:cNvSpPr/>
          <p:nvPr/>
        </p:nvSpPr>
        <p:spPr>
          <a:xfrm>
            <a:off x="4699749" y="2524269"/>
            <a:ext cx="6838891" cy="53338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200"/>
              </a:lnSpc>
              <a:spcBef>
                <a:spcPts val="1882"/>
              </a:spcBef>
            </a:pPr>
            <a:r>
              <a:rPr lang="en-US" sz="3750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Kritične temperaturne točke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6" name="Text 3"/>
          <p:cNvSpPr/>
          <p:nvPr/>
        </p:nvSpPr>
        <p:spPr>
          <a:xfrm>
            <a:off x="4699749" y="3234790"/>
            <a:ext cx="7197820" cy="117547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848"/>
              </a:lnSpc>
              <a:spcBef>
                <a:spcPts val="1367"/>
              </a:spcBef>
              <a:buSzPct val="100000"/>
              <a:buChar char="•"/>
            </a:pPr>
            <a:r>
              <a:rPr lang="en-US" sz="1650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Hladna zona:</a:t>
            </a: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 Obično se nalazi u stražnjem dijelu hladnjaka.</a:t>
            </a:r>
            <a:endParaRPr lang="en-US" dirty="0">
              <a:latin typeface="Jost*" pitchFamily="2" charset="-18"/>
              <a:ea typeface="Jost*" pitchFamily="2" charset="-18"/>
            </a:endParaRPr>
          </a:p>
          <a:p>
            <a:pPr marL="241300" indent="-241300" algn="l">
              <a:lnSpc>
                <a:spcPts val="1848"/>
              </a:lnSpc>
              <a:spcBef>
                <a:spcPts val="1820"/>
              </a:spcBef>
              <a:buSzPct val="100000"/>
              <a:buChar char="•"/>
            </a:pPr>
            <a:r>
              <a:rPr lang="en-US" sz="1650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Stabilna zona:</a:t>
            </a: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 Najujednačenija temperatura često se nalazi u sredini.</a:t>
            </a:r>
            <a:endParaRPr lang="en-US" dirty="0">
              <a:latin typeface="Jost*" pitchFamily="2" charset="-18"/>
              <a:ea typeface="Jost*" pitchFamily="2" charset="-18"/>
            </a:endParaRPr>
          </a:p>
          <a:p>
            <a:pPr marL="241300" indent="-241300" algn="l">
              <a:lnSpc>
                <a:spcPts val="1848"/>
              </a:lnSpc>
              <a:spcBef>
                <a:spcPts val="1820"/>
              </a:spcBef>
              <a:buSzPct val="100000"/>
              <a:buChar char="•"/>
            </a:pPr>
            <a:r>
              <a:rPr lang="en-US" sz="1650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Topla zona:</a:t>
            </a: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 Često se nalazi u blizini vrata.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1000" y="6518916"/>
            <a:ext cx="190394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5" y="1006784"/>
            <a:ext cx="962025" cy="47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90541"/>
            <a:ext cx="11334697" cy="48010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780"/>
              </a:lnSpc>
            </a:pPr>
            <a:r>
              <a:rPr lang="en-US" sz="337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Utjecaj otvaranja vrata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76250" y="2776538"/>
            <a:ext cx="3619500" cy="1647825"/>
          </a:xfrm>
          <a:prstGeom prst="rect">
            <a:avLst/>
          </a:prstGeom>
          <a:solidFill>
            <a:srgbClr val="11A9E2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62000" y="3155730"/>
            <a:ext cx="3238447" cy="2773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84"/>
              </a:lnSpc>
            </a:pPr>
            <a:r>
              <a:rPr lang="en-US" sz="195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Porast temperature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6" name="Text 3"/>
          <p:cNvSpPr/>
          <p:nvPr/>
        </p:nvSpPr>
        <p:spPr>
          <a:xfrm>
            <a:off x="762000" y="3530857"/>
            <a:ext cx="3384828" cy="6402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756"/>
              </a:spcBef>
            </a:pPr>
            <a:r>
              <a:rPr lang="hr-HR" sz="1500" noProof="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Otvaranje vrata hladnjaka može</a:t>
            </a:r>
            <a:br>
              <a:rPr lang="hr-HR" sz="1500" noProof="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hr-HR" sz="1500" noProof="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uzrokovati </a:t>
            </a:r>
            <a:r>
              <a:rPr lang="hr-HR" sz="1500" b="1" noProof="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porast unutarnje temperature za +2,5 °C </a:t>
            </a:r>
            <a:r>
              <a:rPr lang="hr-HR" sz="1500" noProof="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u roku od nekoliko minuta.</a:t>
            </a:r>
            <a:endParaRPr lang="hr-HR" noProof="0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095417" y="2538317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D86B3"/>
            </a:solidFill>
            <a:prstDash val="solid"/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8" name="Text 5"/>
          <p:cNvSpPr/>
          <p:nvPr/>
        </p:nvSpPr>
        <p:spPr>
          <a:xfrm>
            <a:off x="2047875" y="2634625"/>
            <a:ext cx="571500" cy="2879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8"/>
              </a:lnSpc>
            </a:pP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286250" y="2776538"/>
            <a:ext cx="3619500" cy="1647825"/>
          </a:xfrm>
          <a:prstGeom prst="rect">
            <a:avLst/>
          </a:prstGeom>
          <a:solidFill>
            <a:srgbClr val="E5097F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572000" y="3155730"/>
            <a:ext cx="3238447" cy="2773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84"/>
              </a:lnSpc>
            </a:pPr>
            <a:r>
              <a:rPr lang="en-US" sz="195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Vrijeme stabilizacije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572000" y="3530857"/>
            <a:ext cx="3346025" cy="6402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756"/>
              </a:spcBef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Potpuna stabilizacija temperature može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potrajati </a:t>
            </a:r>
            <a:r>
              <a:rPr lang="en-US" sz="1500" b="1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10-15 minuta </a:t>
            </a: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nakon otvaranja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vrata.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905419" y="2538317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B40764"/>
            </a:solidFill>
            <a:prstDash val="solid"/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857875" y="2634625"/>
            <a:ext cx="571500" cy="2879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8"/>
              </a:lnSpc>
            </a:pP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8096250" y="2776538"/>
            <a:ext cx="3619500" cy="1647825"/>
          </a:xfrm>
          <a:prstGeom prst="rect">
            <a:avLst/>
          </a:prstGeom>
          <a:solidFill>
            <a:srgbClr val="9D9E9E"/>
          </a:solidFill>
          <a:ln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382000" y="3155730"/>
            <a:ext cx="3238447" cy="2773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84"/>
              </a:lnSpc>
            </a:pPr>
            <a:r>
              <a:rPr lang="en-US" sz="195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Kumulativni učinci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382000" y="3530857"/>
            <a:ext cx="3238447" cy="6402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756"/>
              </a:spcBef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Ove temperaturne fluktuacije dovode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do kumulativnih učinaka na očuvanje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lijekova i potrošnju energije.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9715420" y="2538317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38585"/>
            </a:solidFill>
            <a:prstDash val="solid"/>
            <a:miter lim="800000"/>
          </a:ln>
        </p:spPr>
        <p:txBody>
          <a:bodyPr/>
          <a:lstStyle/>
          <a:p>
            <a:endParaRPr lang="hr-HR">
              <a:latin typeface="Jost*" pitchFamily="2" charset="-18"/>
              <a:ea typeface="Jost*" pitchFamily="2" charset="-18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667875" y="2634625"/>
            <a:ext cx="571500" cy="2879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8"/>
              </a:lnSpc>
            </a:pP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0" y="5895975"/>
            <a:ext cx="12192000" cy="962025"/>
          </a:xfrm>
          <a:prstGeom prst="rect">
            <a:avLst/>
          </a:prstGeom>
          <a:solidFill>
            <a:srgbClr val="F5F5F5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20" name="Text 17"/>
          <p:cNvSpPr/>
          <p:nvPr/>
        </p:nvSpPr>
        <p:spPr>
          <a:xfrm>
            <a:off x="2171700" y="6139867"/>
            <a:ext cx="7848558" cy="46934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848"/>
              </a:lnSpc>
            </a:pP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Često otvaranje vrata značajno utječe na očuvanje kvalitete lijekova i energetsku</a:t>
            </a:r>
            <a:b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</a:br>
            <a:r>
              <a:rPr lang="en-US" sz="165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učinkovitost zbog temperaturnih fluktuacija i duljeg vremena oporavka.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21" name="Image 1" descr="preencoded.png">
            <a:extLst>
              <a:ext uri="{FF2B5EF4-FFF2-40B4-BE49-F238E27FC236}">
                <a16:creationId xmlns:a16="http://schemas.microsoft.com/office/drawing/2014/main" id="{43E0DCB8-7256-F122-AA7F-98E34AC7E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3" y="1006784"/>
            <a:ext cx="962025" cy="476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625" y="390541"/>
            <a:ext cx="11334697" cy="48010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3780"/>
              </a:lnSpc>
            </a:pPr>
            <a:r>
              <a:rPr lang="en-US" sz="3375" b="1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Semi Bold" pitchFamily="34" charset="-120"/>
              </a:rPr>
              <a:t>Postupak mapiranja temperature</a:t>
            </a:r>
            <a:endParaRPr lang="en-US" b="1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1" y="1959964"/>
            <a:ext cx="2952750" cy="12001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9125" y="2476355"/>
            <a:ext cx="2381223" cy="2559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</a:pPr>
            <a: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Planiranje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6" name="Text 2"/>
          <p:cNvSpPr/>
          <p:nvPr/>
        </p:nvSpPr>
        <p:spPr>
          <a:xfrm>
            <a:off x="476251" y="3303212"/>
            <a:ext cx="2666971" cy="6402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hr-HR" sz="15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Što dokazujemo?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7" name="Shape 3"/>
          <p:cNvSpPr/>
          <p:nvPr/>
        </p:nvSpPr>
        <p:spPr>
          <a:xfrm>
            <a:off x="1714451" y="1721839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D86B3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651" y="1851134"/>
            <a:ext cx="161925" cy="2190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481" y="1959964"/>
            <a:ext cx="2952750" cy="120015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3667125" y="2347768"/>
            <a:ext cx="2095394" cy="51186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</a:pPr>
            <a: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Pozicioniranje</a:t>
            </a:r>
            <a:b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</a:br>
            <a: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senzora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1" name="Text 5"/>
          <p:cNvSpPr/>
          <p:nvPr/>
        </p:nvSpPr>
        <p:spPr>
          <a:xfrm>
            <a:off x="3524250" y="3303212"/>
            <a:ext cx="2381223" cy="64022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hr-HR" sz="15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Gdje mjerimo?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4476681" y="1721839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A698C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0151" y="1853923"/>
            <a:ext cx="95250" cy="2190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0704" y="1959964"/>
            <a:ext cx="2952750" cy="120015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429375" y="2347768"/>
            <a:ext cx="2095394" cy="51186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</a:pPr>
            <a: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Kontinuirano</a:t>
            </a:r>
            <a:b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</a:br>
            <a: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praćenje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286500" y="3303212"/>
            <a:ext cx="2494230" cy="106704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hr-HR" sz="15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Što se stvarno događa?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7238903" y="1721839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84D67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8184" y="1870667"/>
            <a:ext cx="219075" cy="180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2926" y="1959964"/>
            <a:ext cx="2952750" cy="1200150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9191625" y="2476355"/>
            <a:ext cx="2095394" cy="2559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</a:pPr>
            <a:r>
              <a:rPr lang="en-US" sz="1800" dirty="0">
                <a:solidFill>
                  <a:srgbClr val="FFFFFF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Analiza podataka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9048750" y="3303212"/>
            <a:ext cx="2381223" cy="12804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680"/>
              </a:lnSpc>
            </a:pPr>
            <a:r>
              <a:rPr lang="hr-HR" sz="1500" dirty="0">
                <a:solidFill>
                  <a:srgbClr val="000000">
                    <a:alpha val="80000"/>
                  </a:srgbClr>
                </a:solidFill>
                <a:latin typeface="Jost*" pitchFamily="2" charset="-18"/>
                <a:ea typeface="Jost*" pitchFamily="2" charset="-18"/>
                <a:cs typeface="Jost Light" pitchFamily="34" charset="-120"/>
              </a:rPr>
              <a:t>Gdje je problem?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22" name="Shape 12"/>
          <p:cNvSpPr/>
          <p:nvPr/>
        </p:nvSpPr>
        <p:spPr>
          <a:xfrm>
            <a:off x="10001110" y="1721839"/>
            <a:ext cx="476250" cy="4762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53142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41571" y="1837179"/>
            <a:ext cx="200025" cy="247650"/>
          </a:xfrm>
          <a:prstGeom prst="rect">
            <a:avLst/>
          </a:prstGeom>
        </p:spPr>
      </p:pic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875" y="6525043"/>
            <a:ext cx="952500" cy="189664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8916"/>
            <a:ext cx="199961" cy="1918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000000"/>
                </a:solidFill>
                <a:latin typeface="Jost Light"/>
                <a:ea typeface="Jost Light"/>
                <a:cs typeface="Jost Light"/>
              </a:defRPr>
            </a:lvl1pPr>
          </a:lstStyle>
          <a:p>
            <a:pPr algn="r"/>
            <a:fld id="{F7021451-1387-4CA6-816F-3879F97B5CBC}" type="slidenum">
              <a:rPr lang="en-US" b="0"/>
              <a:t>9</a:t>
            </a:fld>
            <a:endParaRPr lang="en-US"/>
          </a:p>
        </p:txBody>
      </p:sp>
      <p:pic>
        <p:nvPicPr>
          <p:cNvPr id="26" name="Gen-4_5 Create a video showing a person placing sensors inside a medicine refrigerator where temperature mapping is being performed 1726747830.gen-4_5 create a video showing a person placing sensors inside a med">
            <a:hlinkClick r:id="" action="ppaction://media"/>
            <a:extLst>
              <a:ext uri="{FF2B5EF4-FFF2-40B4-BE49-F238E27FC236}">
                <a16:creationId xmlns:a16="http://schemas.microsoft.com/office/drawing/2014/main" id="{DC05FCBD-B99F-EC8B-D8D3-A4972A5181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83215" y="3836734"/>
            <a:ext cx="3625516" cy="2039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1A9E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395</Words>
  <Application>Microsoft Office PowerPoint</Application>
  <PresentationFormat>Široki zaslon</PresentationFormat>
  <Paragraphs>75</Paragraphs>
  <Slides>10</Slides>
  <Notes>10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Jost Light</vt:lpstr>
      <vt:lpstr>Jost*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Mapping of Refrigerators for Pharmaceutical Storage</dc:title>
  <dc:subject>Temperature Mapping of Refrigerators for Pharmaceutical Storage</dc:subject>
  <dc:creator>Ana Smiljan</dc:creator>
  <cp:lastModifiedBy>Ana Smiljan</cp:lastModifiedBy>
  <cp:revision>9</cp:revision>
  <dcterms:created xsi:type="dcterms:W3CDTF">2026-03-30T13:31:27Z</dcterms:created>
  <dcterms:modified xsi:type="dcterms:W3CDTF">2026-04-08T11:54:54Z</dcterms:modified>
</cp:coreProperties>
</file>