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handoutMasterIdLst>
    <p:handoutMasterId r:id="rId14"/>
  </p:handoutMasterIdLst>
  <p:sldIdLst>
    <p:sldId id="280" r:id="rId2"/>
    <p:sldId id="297" r:id="rId3"/>
    <p:sldId id="316" r:id="rId4"/>
    <p:sldId id="317" r:id="rId5"/>
    <p:sldId id="299" r:id="rId6"/>
    <p:sldId id="340" r:id="rId7"/>
    <p:sldId id="341" r:id="rId8"/>
    <p:sldId id="343" r:id="rId9"/>
    <p:sldId id="330" r:id="rId10"/>
    <p:sldId id="344" r:id="rId11"/>
    <p:sldId id="345" r:id="rId12"/>
    <p:sldId id="318" r:id="rId13"/>
  </p:sldIdLst>
  <p:sldSz cx="12192000" cy="6858000"/>
  <p:notesSz cx="6794500" cy="9906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Srednji stil 3 - Isticanj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>
      <p:cViewPr varScale="1">
        <p:scale>
          <a:sx n="100" d="100"/>
          <a:sy n="100" d="100"/>
        </p:scale>
        <p:origin x="45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21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4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48644" y="1"/>
            <a:ext cx="2944284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42C740-C576-4B20-9D4F-360AFCC9A67E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08982"/>
            <a:ext cx="2944284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48644" y="9408982"/>
            <a:ext cx="2944284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546E9-23D4-473B-81B7-D4831A7149BD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8928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6691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429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732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399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82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078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0456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4590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19629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0719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dirty="0" smtClean="0"/>
              <a:t>Kliknite ikonu da biste dodali  sliku</a:t>
            </a:r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114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42D22-A0BD-4B6B-BC6D-9E5E778B5BE7}" type="datetimeFigureOut">
              <a:rPr lang="hr-HR" smtClean="0"/>
              <a:t>27.4.2026.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AEB10-0FC4-4F34-A5CE-1B77B31B3637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9219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ur-lex.europa.eu/legal-content/HR/TXT/HTML/?uri=OJ:L_202600706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2" name="Naslov 1"/>
          <p:cNvSpPr>
            <a:spLocks noGrp="1"/>
          </p:cNvSpPr>
          <p:nvPr>
            <p:ph type="ctrTitle"/>
          </p:nvPr>
        </p:nvSpPr>
        <p:spPr>
          <a:xfrm>
            <a:off x="796046" y="2276872"/>
            <a:ext cx="10628545" cy="2088232"/>
          </a:xfrm>
        </p:spPr>
        <p:txBody>
          <a:bodyPr anchor="ctr">
            <a:noAutofit/>
          </a:bodyPr>
          <a:lstStyle/>
          <a:p>
            <a:r>
              <a:rPr lang="hr-HR" sz="3200" dirty="0" smtClean="0">
                <a:latin typeface="+mn-lt"/>
              </a:rPr>
              <a:t/>
            </a:r>
            <a:br>
              <a:rPr lang="hr-HR" sz="3200" dirty="0" smtClean="0">
                <a:latin typeface="+mn-lt"/>
              </a:rPr>
            </a:br>
            <a:r>
              <a:rPr lang="hr-HR" sz="3200" dirty="0">
                <a:latin typeface="+mn-lt"/>
              </a:rPr>
              <a:t>Izmjene i dopune </a:t>
            </a:r>
            <a:r>
              <a:rPr lang="hr-HR" sz="3200" dirty="0" smtClean="0">
                <a:latin typeface="+mn-lt"/>
              </a:rPr>
              <a:t>Direktive o mjernim instrumentima (MID)</a:t>
            </a:r>
            <a:br>
              <a:rPr lang="hr-HR" sz="3200" dirty="0" smtClean="0">
                <a:latin typeface="+mn-lt"/>
              </a:rPr>
            </a:br>
            <a:r>
              <a:rPr lang="hr-HR" sz="3200" dirty="0" smtClean="0">
                <a:latin typeface="+mn-lt"/>
              </a:rPr>
              <a:t/>
            </a:r>
            <a:br>
              <a:rPr lang="hr-HR" sz="3200" dirty="0" smtClean="0">
                <a:latin typeface="+mn-lt"/>
              </a:rPr>
            </a:br>
            <a:r>
              <a:rPr lang="hr-HR" sz="3200" dirty="0">
                <a:latin typeface="+mn-lt"/>
              </a:rPr>
              <a:t/>
            </a:r>
            <a:br>
              <a:rPr lang="hr-HR" sz="3200" dirty="0">
                <a:latin typeface="+mn-lt"/>
              </a:rPr>
            </a:br>
            <a:r>
              <a:rPr lang="hr-HR" sz="3200" dirty="0" smtClean="0">
                <a:latin typeface="+mn-lt"/>
              </a:rPr>
              <a:t>Planirane </a:t>
            </a:r>
            <a:r>
              <a:rPr lang="hr-HR" sz="3200" dirty="0">
                <a:latin typeface="+mn-lt"/>
              </a:rPr>
              <a:t>izmjene </a:t>
            </a:r>
            <a:r>
              <a:rPr lang="hr-HR" sz="3200" dirty="0" smtClean="0">
                <a:latin typeface="+mn-lt"/>
              </a:rPr>
              <a:t>Zakona o mjeriteljstvu</a:t>
            </a:r>
            <a:r>
              <a:rPr lang="hr-HR" sz="3200" dirty="0">
                <a:latin typeface="+mn-lt"/>
              </a:rPr>
              <a:t/>
            </a:r>
            <a:br>
              <a:rPr lang="hr-HR" sz="3200" dirty="0">
                <a:latin typeface="+mn-lt"/>
              </a:rPr>
            </a:br>
            <a:r>
              <a:rPr lang="hr-HR" sz="3200" dirty="0" smtClean="0">
                <a:latin typeface="+mn-lt"/>
              </a:rPr>
              <a:t> </a:t>
            </a:r>
            <a:endParaRPr lang="hr-HR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2686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762561" y="2157406"/>
            <a:ext cx="10662032" cy="37918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 smtClean="0"/>
              <a:t>TEMELJNO </a:t>
            </a:r>
            <a:r>
              <a:rPr lang="hr-HR" dirty="0"/>
              <a:t>MJERITELJSTVO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R</a:t>
            </a:r>
            <a:r>
              <a:rPr lang="hr-HR" dirty="0" smtClean="0"/>
              <a:t>azvoj</a:t>
            </a:r>
            <a:r>
              <a:rPr lang="hr-HR" dirty="0"/>
              <a:t>, održavanje i uporaba državnih etalona u svrhu osiguranja mjerne sljedivosti </a:t>
            </a:r>
            <a:r>
              <a:rPr lang="hr-HR" dirty="0" smtClean="0"/>
              <a:t>u Republici </a:t>
            </a:r>
            <a:r>
              <a:rPr lang="hr-HR" dirty="0"/>
              <a:t>Hrvatskoj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N</a:t>
            </a:r>
            <a:r>
              <a:rPr lang="hr-HR" dirty="0" smtClean="0"/>
              <a:t>esmetana </a:t>
            </a:r>
            <a:r>
              <a:rPr lang="hr-HR" dirty="0"/>
              <a:t>uspostava državnih etalona i postupak proglašenja referentnog etalona državnim etalonom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U</a:t>
            </a:r>
            <a:r>
              <a:rPr lang="hr-HR" dirty="0" smtClean="0"/>
              <a:t>tvrđivanje </a:t>
            </a:r>
            <a:r>
              <a:rPr lang="hr-HR" dirty="0"/>
              <a:t>i propisivanje općih i posebnih uvjeta kojima trebaju udovoljiti nacionalni umjerni laboratoriji kao nositelji državnih etalona</a:t>
            </a:r>
          </a:p>
          <a:p>
            <a:pPr algn="just">
              <a:spcBef>
                <a:spcPts val="0"/>
              </a:spcBef>
            </a:pPr>
            <a:r>
              <a:rPr lang="hr-HR" dirty="0"/>
              <a:t>U</a:t>
            </a:r>
            <a:r>
              <a:rPr lang="hr-HR" dirty="0" smtClean="0"/>
              <a:t>ređenje </a:t>
            </a:r>
            <a:r>
              <a:rPr lang="hr-HR" dirty="0"/>
              <a:t>odnosa između Zavoda kao nacionalnog mjeriteljskog instituta i nacionalnih umjernih laboratorija uspostavljenih izvan Zavoda </a:t>
            </a:r>
            <a:endParaRPr lang="hr-H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Naslov 1"/>
          <p:cNvSpPr txBox="1">
            <a:spLocks/>
          </p:cNvSpPr>
          <p:nvPr/>
        </p:nvSpPr>
        <p:spPr>
          <a:xfrm>
            <a:off x="835777" y="1052736"/>
            <a:ext cx="10515600" cy="896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 smtClean="0">
                <a:latin typeface="+mn-lt"/>
              </a:rPr>
              <a:t>Planirane </a:t>
            </a:r>
            <a:r>
              <a:rPr lang="hr-HR" sz="2800" dirty="0">
                <a:latin typeface="+mn-lt"/>
              </a:rPr>
              <a:t>izmjene Zakona o mjeriteljstvu</a:t>
            </a:r>
            <a:endParaRPr lang="hr-HR" sz="28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8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762561" y="2439344"/>
            <a:ext cx="10662032" cy="24957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hr-HR" dirty="0" smtClean="0"/>
              <a:t>MJERITELJSKA INSPEKCIJA</a:t>
            </a:r>
          </a:p>
          <a:p>
            <a:pPr algn="just">
              <a:spcBef>
                <a:spcPts val="0"/>
              </a:spcBef>
            </a:pPr>
            <a:endParaRPr lang="hr-HR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Uvođenje korektivnih mjera prilikom postupanja mjeriteljskih inspektora tijekom inspekcijskih </a:t>
            </a:r>
            <a:r>
              <a:rPr lang="hr-HR" dirty="0" smtClean="0"/>
              <a:t>nadzora</a:t>
            </a:r>
          </a:p>
          <a:p>
            <a:pPr algn="just">
              <a:spcBef>
                <a:spcPts val="0"/>
              </a:spcBef>
            </a:pPr>
            <a:r>
              <a:rPr lang="hr-HR" dirty="0" smtClean="0"/>
              <a:t>Relaksiranje </a:t>
            </a:r>
            <a:r>
              <a:rPr lang="hr-HR" dirty="0"/>
              <a:t>prekršajnih postupaka po načelu „blagi prekršaj-mogućnost korekcije/ispravak u određenom roku-amnestija“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 smtClean="0"/>
              <a:t> </a:t>
            </a:r>
            <a:endParaRPr lang="hr-HR" dirty="0"/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endParaRPr lang="hr-H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Naslov 1"/>
          <p:cNvSpPr txBox="1">
            <a:spLocks/>
          </p:cNvSpPr>
          <p:nvPr/>
        </p:nvSpPr>
        <p:spPr>
          <a:xfrm>
            <a:off x="835777" y="1052736"/>
            <a:ext cx="10515600" cy="896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 smtClean="0">
                <a:latin typeface="+mn-lt"/>
              </a:rPr>
              <a:t>Planirane </a:t>
            </a:r>
            <a:r>
              <a:rPr lang="hr-HR" sz="2800" dirty="0">
                <a:latin typeface="+mn-lt"/>
              </a:rPr>
              <a:t>izmjene Zakona o mjeriteljstvu</a:t>
            </a:r>
            <a:endParaRPr lang="hr-HR" sz="28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88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2" name="Pravokutnik 11"/>
          <p:cNvSpPr/>
          <p:nvPr/>
        </p:nvSpPr>
        <p:spPr>
          <a:xfrm>
            <a:off x="3047999" y="2843559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r-HR" sz="3200" dirty="0"/>
              <a:t>Zahvaljujem na pozornosti</a:t>
            </a:r>
            <a:r>
              <a:rPr lang="hr-HR" sz="3200" dirty="0" smtClean="0"/>
              <a:t>!</a:t>
            </a:r>
            <a:endParaRPr lang="hr-HR" sz="3200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7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Naslov 1"/>
          <p:cNvSpPr txBox="1">
            <a:spLocks/>
          </p:cNvSpPr>
          <p:nvPr/>
        </p:nvSpPr>
        <p:spPr>
          <a:xfrm>
            <a:off x="839416" y="1320460"/>
            <a:ext cx="10662031" cy="6089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 smtClean="0">
                <a:latin typeface="+mn-lt"/>
              </a:rPr>
              <a:t>Izmjene </a:t>
            </a:r>
            <a:r>
              <a:rPr lang="hr-HR" sz="2800" dirty="0">
                <a:latin typeface="+mn-lt"/>
              </a:rPr>
              <a:t>i dopune Direktive o mjernim instrumentima (MID)</a:t>
            </a:r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762561" y="2636912"/>
            <a:ext cx="10662031" cy="2793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r-HR" dirty="0"/>
              <a:t>Europska unija donijela je DIREKTIVU (EU) 2026/706 EUROPSKOG PARLAMENTA I VIJEĆA o izmjeni Direktive 2014/32/EU u pogledu mjernih sustava za opremu za napajanje električnih vozila i uređaja za punjenje stlačenim plinom te brojila električne energije, plinomjera i mjerila toplinske </a:t>
            </a:r>
            <a:r>
              <a:rPr lang="hr-HR" dirty="0" smtClean="0"/>
              <a:t>energije.</a:t>
            </a:r>
          </a:p>
          <a:p>
            <a:pPr algn="just"/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/>
            </a:r>
            <a:b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hr-HR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Direktiva je objavljena 20. ožujka 2026. godina i stupila na snagu 9. travnja 2026. godine.</a:t>
            </a:r>
            <a:endParaRPr lang="hr-HR" dirty="0" smtClean="0">
              <a:cs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hr-HR" dirty="0">
              <a:cs typeface="Calibri" panose="020F0502020204030204" pitchFamily="34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7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656902" y="1556792"/>
            <a:ext cx="10734040" cy="4104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Ključni razlozi za donošenje izmjena i dopuna Direktive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sz="2800" dirty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 smtClean="0"/>
              <a:t>tehnički </a:t>
            </a:r>
            <a:r>
              <a:rPr lang="hr-HR" dirty="0"/>
              <a:t>zahtjevi izvorne Direktive iz 2004. godine nisu </a:t>
            </a:r>
            <a:r>
              <a:rPr lang="hr-HR" dirty="0" smtClean="0"/>
              <a:t>se mijenjali </a:t>
            </a:r>
            <a:r>
              <a:rPr lang="hr-HR" dirty="0"/>
              <a:t>više od 20 </a:t>
            </a:r>
            <a:r>
              <a:rPr lang="hr-HR" dirty="0" smtClean="0"/>
              <a:t>godina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 smtClean="0"/>
              <a:t>ubrzani </a:t>
            </a:r>
            <a:r>
              <a:rPr lang="hr-HR" dirty="0"/>
              <a:t>tehnološki razvoj u području održive i čiste mobilnosti i energetike u međuvremenu doveo do pojave novih vrsta mjerila i mjernih sustava na tržištu, a koji nisu bili obuhvaćeni područjem primjene Direktive 2014/32/EU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451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4" name="Rezervirano mjesto sadržaja 2"/>
          <p:cNvSpPr txBox="1">
            <a:spLocks/>
          </p:cNvSpPr>
          <p:nvPr/>
        </p:nvSpPr>
        <p:spPr>
          <a:xfrm>
            <a:off x="643218" y="1340768"/>
            <a:ext cx="10734040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Ključni razlozi za donošenje izmjena i dopuna Direktive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/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hr-HR" dirty="0" smtClean="0"/>
              <a:t>nisu </a:t>
            </a:r>
            <a:r>
              <a:rPr lang="hr-HR" dirty="0"/>
              <a:t>bili obuhvaćeni zahtjevi</a:t>
            </a:r>
            <a:r>
              <a:rPr lang="hr-HR" dirty="0" smtClean="0"/>
              <a:t> za mjerne sustave za </a:t>
            </a:r>
            <a:r>
              <a:rPr lang="hr-HR" u="sng" dirty="0" smtClean="0"/>
              <a:t>opremu za napajanje električnih vozila</a:t>
            </a:r>
            <a:r>
              <a:rPr lang="hr-HR" dirty="0" smtClean="0"/>
              <a:t>, mjerne sustave za </a:t>
            </a:r>
            <a:r>
              <a:rPr lang="hr-HR" u="sng" dirty="0" smtClean="0"/>
              <a:t>uređaje za punjenje stlačenim plinom</a:t>
            </a:r>
            <a:r>
              <a:rPr lang="hr-HR" dirty="0" smtClean="0"/>
              <a:t> te zahtjevi za </a:t>
            </a:r>
            <a:r>
              <a:rPr lang="hr-HR" u="sng" dirty="0" smtClean="0"/>
              <a:t>mjerila toplinske energije za uređaje za hlađenje</a:t>
            </a:r>
            <a:r>
              <a:rPr lang="hr-HR" dirty="0" smtClean="0"/>
              <a:t>, već samo za uređaje za grijanje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 smtClean="0"/>
              <a:t>vezano za brojila električne energije i plinomjere, Direktiva 2014/32/EU nije na odgovarajući način predviđala </a:t>
            </a:r>
            <a:r>
              <a:rPr lang="hr-HR" u="sng" dirty="0" smtClean="0"/>
              <a:t>uporabu istosmjerne struje, vodika i drugih plinovitih goriva</a:t>
            </a: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838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6" name="Rezervirano mjesto sadržaja 2"/>
          <p:cNvSpPr txBox="1">
            <a:spLocks/>
          </p:cNvSpPr>
          <p:nvPr/>
        </p:nvSpPr>
        <p:spPr>
          <a:xfrm>
            <a:off x="643218" y="1304584"/>
            <a:ext cx="10853382" cy="4572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Direktiva 2026/706/EU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sz="28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sz="2800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 smtClean="0"/>
              <a:t>proširuje </a:t>
            </a:r>
            <a:r>
              <a:rPr lang="hr-HR" dirty="0"/>
              <a:t>postojeće područje primjene utvrđeno Direktivom 2014/32/EU u pogledu novih vrsta zakonitih mjerila i funkcionalnosti </a:t>
            </a:r>
            <a:r>
              <a:rPr lang="hr-HR" dirty="0" smtClean="0"/>
              <a:t>postojećih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/>
              <a:t>u</a:t>
            </a:r>
            <a:r>
              <a:rPr lang="hr-HR" dirty="0" smtClean="0"/>
              <a:t>vode se </a:t>
            </a:r>
            <a:r>
              <a:rPr lang="hr-HR" dirty="0"/>
              <a:t>jedinstveni mjeriteljski i tehnički zahtjevi za mjerne sustave za opremu za punjenje električnih vozila, mjerne sustave za komprimirani plin (npr. vodik, prirodni plin), brojila električne energije, plinomjere i mjerila toplinske energije, uključujući i ona za hlađenje.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17384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6" name="Rezervirano mjesto sadržaja 2"/>
          <p:cNvSpPr txBox="1">
            <a:spLocks/>
          </p:cNvSpPr>
          <p:nvPr/>
        </p:nvSpPr>
        <p:spPr>
          <a:xfrm>
            <a:off x="643218" y="1304584"/>
            <a:ext cx="10853382" cy="4572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Direktiva 2026/706/EU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dirty="0" smtClean="0"/>
              <a:t>izmjene i dopune tehnički su provedene kroz izmjene i dopune priloga </a:t>
            </a:r>
            <a:r>
              <a:rPr lang="hr-HR" dirty="0"/>
              <a:t>I., IV., V. i VI. Direktivi </a:t>
            </a:r>
            <a:r>
              <a:rPr lang="hr-HR" dirty="0" smtClean="0"/>
              <a:t>2014/32/EU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dirty="0" smtClean="0"/>
              <a:t>propisana </a:t>
            </a:r>
            <a:r>
              <a:rPr lang="hr-HR" dirty="0"/>
              <a:t>su razumna </a:t>
            </a:r>
            <a:r>
              <a:rPr lang="hr-HR" dirty="0" smtClean="0"/>
              <a:t>prijelazna razdoblja </a:t>
            </a:r>
            <a:r>
              <a:rPr lang="hr-HR" dirty="0"/>
              <a:t>kojima se omogućuje stavljanje na raspolaganje na tržištu i stavljanje u uporabu mjernih instrumenata </a:t>
            </a:r>
            <a:r>
              <a:rPr lang="hr-HR" dirty="0" smtClean="0"/>
              <a:t>u</a:t>
            </a:r>
            <a:r>
              <a:rPr lang="hr-HR" dirty="0"/>
              <a:t> skladu s </a:t>
            </a:r>
            <a:r>
              <a:rPr lang="hr-HR" dirty="0" smtClean="0"/>
              <a:t>Direktivom 2014/32/EU, a prije </a:t>
            </a:r>
            <a:r>
              <a:rPr lang="hr-HR" dirty="0"/>
              <a:t>datuma početka primjene </a:t>
            </a:r>
            <a:r>
              <a:rPr lang="hr-HR" dirty="0" smtClean="0"/>
              <a:t>Direktive 2026/706/EU (10. listopada 2028.)</a:t>
            </a:r>
            <a:endParaRPr lang="hr-HR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dirty="0" smtClean="0"/>
              <a:t>potvrde o sukladnosti (</a:t>
            </a:r>
            <a:r>
              <a:rPr lang="hr-HR" dirty="0" err="1" smtClean="0"/>
              <a:t>tipna</a:t>
            </a:r>
            <a:r>
              <a:rPr lang="hr-HR" dirty="0" smtClean="0"/>
              <a:t> odobrenja) izdana do početka primjene Direktive 2026/706/EU </a:t>
            </a:r>
            <a:r>
              <a:rPr lang="hr-HR" dirty="0"/>
              <a:t>(10. listopada 2028</a:t>
            </a:r>
            <a:r>
              <a:rPr lang="hr-HR" dirty="0" smtClean="0"/>
              <a:t>.), valjane su </a:t>
            </a:r>
            <a:r>
              <a:rPr lang="hr-HR" dirty="0"/>
              <a:t>do </a:t>
            </a:r>
            <a:r>
              <a:rPr lang="hr-HR" dirty="0" smtClean="0"/>
              <a:t>isteka, a</a:t>
            </a:r>
            <a:r>
              <a:rPr lang="hr-HR" dirty="0"/>
              <a:t> u svakom slučaju ne dulje od 10. travnja 2038.</a:t>
            </a:r>
          </a:p>
        </p:txBody>
      </p:sp>
    </p:spTree>
    <p:extLst>
      <p:ext uri="{BB962C8B-B14F-4D97-AF65-F5344CB8AC3E}">
        <p14:creationId xmlns:p14="http://schemas.microsoft.com/office/powerpoint/2010/main" val="38048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6" name="Rezervirano mjesto sadržaja 2"/>
          <p:cNvSpPr txBox="1">
            <a:spLocks/>
          </p:cNvSpPr>
          <p:nvPr/>
        </p:nvSpPr>
        <p:spPr>
          <a:xfrm>
            <a:off x="643218" y="1304584"/>
            <a:ext cx="10853382" cy="38526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Direktiva 2026/706/EU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/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hr-HR" dirty="0" smtClean="0"/>
              <a:t>propisana su i prijelazna razdoblja/rješenja za mjerne sustave </a:t>
            </a:r>
            <a:r>
              <a:rPr lang="hr-HR" dirty="0"/>
              <a:t>za opremu za napajanje električnih vozila i </a:t>
            </a:r>
            <a:r>
              <a:rPr lang="hr-HR" dirty="0" smtClean="0"/>
              <a:t>mjerne </a:t>
            </a:r>
            <a:r>
              <a:rPr lang="hr-HR" dirty="0"/>
              <a:t>sustava za uređaje za punjenje stlačenim </a:t>
            </a:r>
            <a:r>
              <a:rPr lang="hr-HR" dirty="0" smtClean="0"/>
              <a:t>plinom. </a:t>
            </a:r>
            <a:r>
              <a:rPr lang="hr-HR" dirty="0"/>
              <a:t>O</a:t>
            </a:r>
            <a:r>
              <a:rPr lang="hr-HR" dirty="0" smtClean="0"/>
              <a:t>vi mjerni sustavi, a koji u sukladni </a:t>
            </a:r>
            <a:r>
              <a:rPr lang="hr-HR" dirty="0"/>
              <a:t>s nacionalnim pravom države </a:t>
            </a:r>
            <a:r>
              <a:rPr lang="hr-HR" dirty="0" smtClean="0"/>
              <a:t>članice, mogu se stavljati na tržište do </a:t>
            </a:r>
            <a:r>
              <a:rPr lang="hr-HR" dirty="0"/>
              <a:t>10. travnja 2030.</a:t>
            </a:r>
            <a:endParaRPr lang="hr-HR" dirty="0" smtClean="0"/>
          </a:p>
        </p:txBody>
      </p:sp>
      <p:sp>
        <p:nvSpPr>
          <p:cNvPr id="12" name="Pravokutnik 11"/>
          <p:cNvSpPr/>
          <p:nvPr/>
        </p:nvSpPr>
        <p:spPr>
          <a:xfrm>
            <a:off x="2495600" y="5188023"/>
            <a:ext cx="69998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r-HR" sz="2400" dirty="0">
                <a:hlinkClick r:id="rId4"/>
              </a:rPr>
              <a:t>Direktiva (EU) 2026/706 Europskog parlamenta i Vijeća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44280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16" name="Rezervirano mjesto sadržaja 2"/>
          <p:cNvSpPr txBox="1">
            <a:spLocks/>
          </p:cNvSpPr>
          <p:nvPr/>
        </p:nvSpPr>
        <p:spPr>
          <a:xfrm>
            <a:off x="643218" y="1304585"/>
            <a:ext cx="10853382" cy="3276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r-HR" sz="2800" dirty="0" smtClean="0"/>
              <a:t>Direktiva 2026/706/EU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hr-HR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hr-HR" dirty="0" smtClean="0"/>
              <a:t>Republika </a:t>
            </a:r>
            <a:r>
              <a:rPr lang="hr-HR" dirty="0"/>
              <a:t>Hrvatska ima obvezu prenijeti Direktivu 2026/706/EU u svoje nacionalno zakonodavstvo </a:t>
            </a:r>
            <a:r>
              <a:rPr lang="hr-HR" b="1" dirty="0"/>
              <a:t>do</a:t>
            </a:r>
            <a:r>
              <a:rPr lang="hr-HR" dirty="0"/>
              <a:t> </a:t>
            </a:r>
            <a:r>
              <a:rPr lang="hr-HR" b="1" dirty="0"/>
              <a:t>10. travnja 2028. godine</a:t>
            </a:r>
            <a:r>
              <a:rPr lang="hr-HR" dirty="0"/>
              <a:t>, s početkom primjene od </a:t>
            </a:r>
            <a:r>
              <a:rPr lang="hr-HR" b="1" dirty="0"/>
              <a:t>10. listopada 2028. godine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5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0" y="-8860"/>
            <a:ext cx="12191999" cy="82333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</a:schemeClr>
              </a:gs>
              <a:gs pos="41000">
                <a:schemeClr val="accent5">
                  <a:lumMod val="60000"/>
                  <a:lumOff val="40000"/>
                </a:schemeClr>
              </a:gs>
              <a:gs pos="78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448" y="-8860"/>
            <a:ext cx="1714286" cy="823339"/>
          </a:xfrm>
          <a:prstGeom prst="rect">
            <a:avLst/>
          </a:pr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47000">
                <a:schemeClr val="accent5">
                  <a:lumMod val="20000"/>
                  <a:lumOff val="80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</a:gsLst>
            <a:lin ang="0" scaled="1"/>
          </a:gradFill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43" y="44624"/>
            <a:ext cx="523875" cy="661988"/>
          </a:xfrm>
          <a:prstGeom prst="rect">
            <a:avLst/>
          </a:prstGeom>
        </p:spPr>
      </p:pic>
      <p:sp>
        <p:nvSpPr>
          <p:cNvPr id="7" name="TekstniOkvir 6"/>
          <p:cNvSpPr txBox="1"/>
          <p:nvPr/>
        </p:nvSpPr>
        <p:spPr>
          <a:xfrm>
            <a:off x="762561" y="9124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Republika Hrvatska</a:t>
            </a:r>
          </a:p>
          <a:p>
            <a:r>
              <a:rPr lang="hr-HR" dirty="0" smtClean="0">
                <a:solidFill>
                  <a:schemeClr val="bg1">
                    <a:lumMod val="95000"/>
                  </a:schemeClr>
                </a:solidFill>
              </a:rPr>
              <a:t>DRŽAVNI ZAVOD ZA MJERITELJSTVO</a:t>
            </a:r>
            <a:endParaRPr lang="hr-H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0" y="6165303"/>
            <a:ext cx="12192000" cy="72127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1" name="Rezervirano mjesto sadržaja 2"/>
          <p:cNvSpPr txBox="1">
            <a:spLocks/>
          </p:cNvSpPr>
          <p:nvPr/>
        </p:nvSpPr>
        <p:spPr>
          <a:xfrm>
            <a:off x="762561" y="2528624"/>
            <a:ext cx="10662032" cy="3348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hr-HR" dirty="0" smtClean="0"/>
              <a:t>ZAKONSKO </a:t>
            </a:r>
            <a:r>
              <a:rPr lang="hr-HR" dirty="0"/>
              <a:t>MJERITELJSTVO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Bolje </a:t>
            </a:r>
            <a:r>
              <a:rPr lang="hr-HR" dirty="0" smtClean="0"/>
              <a:t>uređenje područja i </a:t>
            </a:r>
            <a:r>
              <a:rPr lang="hr-HR" dirty="0"/>
              <a:t>nadzora ovlaštenih </a:t>
            </a:r>
            <a:r>
              <a:rPr lang="hr-HR" dirty="0" smtClean="0"/>
              <a:t>tijela </a:t>
            </a:r>
            <a:r>
              <a:rPr lang="hr-HR" dirty="0"/>
              <a:t>u zakonskom </a:t>
            </a:r>
            <a:r>
              <a:rPr lang="hr-HR" dirty="0" smtClean="0"/>
              <a:t>mjeriteljstvu </a:t>
            </a:r>
            <a:endParaRPr lang="hr-HR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hr-HR" dirty="0"/>
              <a:t>Bolje i jasnije </a:t>
            </a:r>
            <a:r>
              <a:rPr lang="hr-HR" dirty="0" smtClean="0"/>
              <a:t>propisane obaveze </a:t>
            </a:r>
            <a:r>
              <a:rPr lang="hr-HR" dirty="0"/>
              <a:t>vlasnika tj. </a:t>
            </a:r>
            <a:r>
              <a:rPr lang="hr-HR" b="1" dirty="0"/>
              <a:t>korisnika</a:t>
            </a:r>
            <a:r>
              <a:rPr lang="hr-HR" dirty="0"/>
              <a:t> zakonitih mjerila vezano za održavanje zakonitih mjerila u propisanom ovjernom razdoblju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hr-HR" dirty="0" smtClean="0"/>
              <a:t>Dulje razdoblje </a:t>
            </a:r>
            <a:r>
              <a:rPr lang="hr-HR" dirty="0"/>
              <a:t>važenja ovlaštenja za ovlaštena </a:t>
            </a:r>
            <a:r>
              <a:rPr lang="hr-HR" dirty="0" smtClean="0"/>
              <a:t>tijela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hr-HR" dirty="0" smtClean="0"/>
              <a:t>Status ovlaštenih tijela za pripremu mjerila vezano za javnu ovlast</a:t>
            </a:r>
          </a:p>
        </p:txBody>
      </p:sp>
      <p:sp>
        <p:nvSpPr>
          <p:cNvPr id="14" name="Naslov 1"/>
          <p:cNvSpPr txBox="1">
            <a:spLocks/>
          </p:cNvSpPr>
          <p:nvPr/>
        </p:nvSpPr>
        <p:spPr>
          <a:xfrm>
            <a:off x="835777" y="1052736"/>
            <a:ext cx="10515600" cy="896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2800" dirty="0" smtClean="0">
                <a:latin typeface="+mn-lt"/>
              </a:rPr>
              <a:t>Planirane </a:t>
            </a:r>
            <a:r>
              <a:rPr lang="hr-HR" sz="2800" dirty="0">
                <a:latin typeface="+mn-lt"/>
              </a:rPr>
              <a:t>izmjene Zakona o mjeriteljstvu</a:t>
            </a:r>
            <a:endParaRPr lang="hr-HR" sz="28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1" y="6165304"/>
            <a:ext cx="12191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solidFill>
                  <a:schemeClr val="bg1"/>
                </a:solidFill>
              </a:rPr>
              <a:t>11</a:t>
            </a:r>
            <a:r>
              <a:rPr lang="hr-HR" dirty="0">
                <a:solidFill>
                  <a:schemeClr val="bg1"/>
                </a:solidFill>
              </a:rPr>
              <a:t>. bienalno savjetovanje iz područja mjeriteljstva i laboratorijske </a:t>
            </a:r>
            <a:r>
              <a:rPr lang="hr-HR" dirty="0" smtClean="0">
                <a:solidFill>
                  <a:schemeClr val="bg1"/>
                </a:solidFill>
              </a:rPr>
              <a:t>prakse HMD-a</a:t>
            </a:r>
            <a:endParaRPr lang="hr-HR" dirty="0">
              <a:solidFill>
                <a:schemeClr val="bg1"/>
              </a:solidFill>
            </a:endParaRPr>
          </a:p>
          <a:p>
            <a:pPr algn="ctr"/>
            <a:r>
              <a:rPr lang="hr-HR" dirty="0" smtClean="0">
                <a:solidFill>
                  <a:schemeClr val="bg1"/>
                </a:solidFill>
              </a:rPr>
              <a:t>Opatija, 23. - 25. travnja 2026. godine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0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ija_špranca" id="{A11578D2-33F7-4DAB-93C7-FA6EA37667BB}" vid="{27BCC732-1E53-48D9-9985-1FF4C64921B2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Templete DZM</Template>
  <TotalTime>2101</TotalTime>
  <Words>833</Words>
  <Application>Microsoft Office PowerPoint</Application>
  <PresentationFormat>Široki zaslon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 Izmjene i dopune Direktive o mjernim instrumentima (MID)   Planirane izmjene Zakona o mjeriteljstvu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Iskustva mjeriteljske inspekcije u primjeni novog Zakona o mjeriteljstvu</dc:title>
  <dc:creator>Trpimir Župić</dc:creator>
  <cp:lastModifiedBy>Župić, Trpimir</cp:lastModifiedBy>
  <cp:revision>207</cp:revision>
  <cp:lastPrinted>2026-04-22T13:04:13Z</cp:lastPrinted>
  <dcterms:created xsi:type="dcterms:W3CDTF">2015-12-03T11:48:11Z</dcterms:created>
  <dcterms:modified xsi:type="dcterms:W3CDTF">2026-04-27T13:36:50Z</dcterms:modified>
</cp:coreProperties>
</file>