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60" r:id="rId2"/>
  </p:sldMasterIdLst>
  <p:notesMasterIdLst>
    <p:notesMasterId r:id="rId12"/>
  </p:notesMasterIdLst>
  <p:sldIdLst>
    <p:sldId id="265" r:id="rId3"/>
    <p:sldId id="261" r:id="rId4"/>
    <p:sldId id="277" r:id="rId5"/>
    <p:sldId id="271" r:id="rId6"/>
    <p:sldId id="275" r:id="rId7"/>
    <p:sldId id="279" r:id="rId8"/>
    <p:sldId id="274" r:id="rId9"/>
    <p:sldId id="280" r:id="rId10"/>
    <p:sldId id="273" r:id="rId11"/>
  </p:sldIdLst>
  <p:sldSz cx="9144000" cy="5143500" type="screen16x9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6" d="100"/>
          <a:sy n="146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8CB8-7AD1-4C41-B2E0-E051D2C7B9EF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774E-BCE0-4FF2-9D89-95056F3691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51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BFB8C33-8FDA-47F9-BBE6-90F0DEC51B36}" type="datetime1">
              <a:rPr lang="hr-HR" smtClean="0"/>
              <a:t>28.4.2026.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691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3FD2E87-3DB0-414D-B426-2E09ADBD0E2F}" type="datetime1">
              <a:rPr lang="hr-HR" smtClean="0"/>
              <a:t>28.4.2026.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7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DEE9E11-9CC6-47A7-B203-A44FEE3A47A8}" type="datetime1">
              <a:rPr lang="hr-HR" smtClean="0"/>
              <a:t>28.4.2026.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01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 userDrawn="1"/>
        </p:nvCxnSpPr>
        <p:spPr>
          <a:xfrm>
            <a:off x="323528" y="4587974"/>
            <a:ext cx="849694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8" y="267494"/>
            <a:ext cx="1320176" cy="309916"/>
          </a:xfrm>
          <a:prstGeom prst="rect">
            <a:avLst/>
          </a:prstGeom>
        </p:spPr>
      </p:pic>
      <p:sp>
        <p:nvSpPr>
          <p:cNvPr id="22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100392" y="4731990"/>
            <a:ext cx="732692" cy="218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28C259-F740-4611-A9C1-61572C363EFC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4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51520" y="4731990"/>
            <a:ext cx="5184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74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 userDrawn="1"/>
        </p:nvCxnSpPr>
        <p:spPr>
          <a:xfrm>
            <a:off x="323528" y="4587974"/>
            <a:ext cx="849694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8" y="267494"/>
            <a:ext cx="1320176" cy="309916"/>
          </a:xfrm>
          <a:prstGeom prst="rect">
            <a:avLst/>
          </a:prstGeom>
        </p:spPr>
      </p:pic>
      <p:sp>
        <p:nvSpPr>
          <p:cNvPr id="22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100392" y="4731990"/>
            <a:ext cx="732692" cy="218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28C259-F740-4611-A9C1-61572C363EFC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341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 userDrawn="1"/>
        </p:nvCxnSpPr>
        <p:spPr>
          <a:xfrm>
            <a:off x="323528" y="4587974"/>
            <a:ext cx="849694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8" y="267494"/>
            <a:ext cx="1320176" cy="309916"/>
          </a:xfrm>
          <a:prstGeom prst="rect">
            <a:avLst/>
          </a:prstGeom>
        </p:spPr>
      </p:pic>
      <p:sp>
        <p:nvSpPr>
          <p:cNvPr id="21" name="TextBox 12"/>
          <p:cNvSpPr txBox="1"/>
          <p:nvPr userDrawn="1"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latin typeface="Arial" panose="020B0604020202020204" pitchFamily="34" charset="0"/>
                <a:cs typeface="Arial" panose="020B0604020202020204" pitchFamily="34" charset="0"/>
              </a:rPr>
              <a:t>Naslov prezentacije, </a:t>
            </a:r>
            <a:r>
              <a:rPr lang="hr-HR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listopad 2024.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100392" y="4731990"/>
            <a:ext cx="732692" cy="218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28C259-F740-4611-A9C1-61572C363EF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833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28C259-F740-4611-A9C1-61572C363EFC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42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28C259-F740-4611-A9C1-61572C363EF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114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76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BFB8C33-8FDA-47F9-BBE6-90F0DEC51B36}" type="datetime1">
              <a:rPr lang="hr-HR" smtClean="0"/>
              <a:t>28.4.2026.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91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7B11CA-77AE-4A04-9639-C123A6E365EC}" type="datetime1">
              <a:rPr lang="hr-HR" smtClean="0"/>
              <a:t>28.4.2026.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2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565EFED-4D5E-4356-9DB6-EE61FC0A5DA4}" type="datetime1">
              <a:rPr lang="hr-HR" smtClean="0"/>
              <a:t>28.4.2026.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57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E3C41B-853A-49CA-96C9-E5F6922DD60B}" type="datetime1">
              <a:rPr lang="hr-HR" smtClean="0"/>
              <a:t>28.4.2026.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396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51114-B387-42CF-9913-F5751F53F22E}" type="datetime1">
              <a:rPr lang="hr-HR" smtClean="0"/>
              <a:t>28.4.2026.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6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0351F6C-6069-44B8-87FC-CDA8B6F47D53}" type="datetime1">
              <a:rPr lang="hr-HR" smtClean="0"/>
              <a:t>28.4.2026.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4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828F489-33C9-4F76-9FD6-A35152F0AF03}" type="datetime1">
              <a:rPr lang="hr-HR" smtClean="0"/>
              <a:t>28.4.2026.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14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4A6FB72-D6C7-42E4-89F5-F83F3B0EE034}" type="datetime1">
              <a:rPr lang="hr-HR" smtClean="0"/>
              <a:t>28.4.2026.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3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D43D608-0062-4AAA-8788-A2B076FA14F3}" type="datetime1">
              <a:rPr lang="hr-HR" smtClean="0"/>
              <a:t>28.4.2026.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FE34F50-05FD-4433-B6F2-9F954DE59E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65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Rezervirano mjesto podnožja 4"/>
          <p:cNvSpPr txBox="1">
            <a:spLocks/>
          </p:cNvSpPr>
          <p:nvPr userDrawn="1"/>
        </p:nvSpPr>
        <p:spPr>
          <a:xfrm>
            <a:off x="1547664" y="4734668"/>
            <a:ext cx="6336704" cy="273844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Ulica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Vukovara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78, 10000 Zagreb,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+ 385 1 610 60 95 </a:t>
            </a:r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hzn@hzn.hr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www.hzn.hr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31990"/>
            <a:ext cx="1728192" cy="187212"/>
          </a:xfrm>
          <a:prstGeom prst="rect">
            <a:avLst/>
          </a:prstGeom>
        </p:spPr>
      </p:pic>
      <p:cxnSp>
        <p:nvCxnSpPr>
          <p:cNvPr id="9" name="Ravni poveznik 8"/>
          <p:cNvCxnSpPr/>
          <p:nvPr userDrawn="1"/>
        </p:nvCxnSpPr>
        <p:spPr>
          <a:xfrm>
            <a:off x="323528" y="4587974"/>
            <a:ext cx="849694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30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51520" y="4731990"/>
            <a:ext cx="5184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699484" y="473199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C259-F740-4611-A9C1-61572C363EFC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8" y="267494"/>
            <a:ext cx="1320176" cy="309916"/>
          </a:xfrm>
          <a:prstGeom prst="rect">
            <a:avLst/>
          </a:prstGeom>
        </p:spPr>
      </p:pic>
      <p:cxnSp>
        <p:nvCxnSpPr>
          <p:cNvPr id="8" name="Ravni poveznik 7"/>
          <p:cNvCxnSpPr/>
          <p:nvPr userDrawn="1"/>
        </p:nvCxnSpPr>
        <p:spPr>
          <a:xfrm>
            <a:off x="323528" y="4587974"/>
            <a:ext cx="849694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6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smina.hasanbegovic@hzn.hr" TargetMode="External"/><Relationship Id="rId2" Type="http://schemas.openxmlformats.org/officeDocument/2006/relationships/hyperlink" Target="mailto:ksenija.janacek@hzn.hr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251520" y="1109191"/>
            <a:ext cx="8206680" cy="110251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sz="3200" dirty="0">
                <a:solidFill>
                  <a:srgbClr val="FA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</a:t>
            </a:r>
            <a:r>
              <a:rPr lang="hr-HR" sz="3200" dirty="0" smtClean="0">
                <a:solidFill>
                  <a:srgbClr val="FA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200" dirty="0" smtClean="0">
                <a:solidFill>
                  <a:srgbClr val="FA7D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dirty="0" smtClean="0">
                <a:solidFill>
                  <a:srgbClr val="FA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3200" dirty="0">
                <a:solidFill>
                  <a:srgbClr val="FA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mjeriteljskoj i laboratorijskoj praksi</a:t>
            </a: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179512" y="2355726"/>
            <a:ext cx="7520880" cy="576064"/>
          </a:xfrm>
        </p:spPr>
        <p:txBody>
          <a:bodyPr/>
          <a:lstStyle/>
          <a:p>
            <a:pPr algn="l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Ksenija Janaček,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dipl. ing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400" smtClean="0">
                <a:latin typeface="Arial" panose="020B0604020202020204" pitchFamily="34" charset="0"/>
                <a:cs typeface="Arial" panose="020B0604020202020204" pitchFamily="34" charset="0"/>
              </a:rPr>
              <a:t>el.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Jasmina Hasanbegović, dipl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ing.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832" y="3003798"/>
            <a:ext cx="5832648" cy="1564640"/>
          </a:xfrm>
          <a:prstGeom prst="rect">
            <a:avLst/>
          </a:prstGeom>
          <a:effectLst>
            <a:glow>
              <a:schemeClr val="accent1"/>
            </a:glow>
            <a:outerShdw dist="88900"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9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u mjeriteljskoj i laboratorijskoj praksi, travanj 2026.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9803"/>
            <a:ext cx="3962400" cy="3962400"/>
          </a:xfrm>
          <a:prstGeom prst="rect">
            <a:avLst/>
          </a:prstGeom>
        </p:spPr>
      </p:pic>
      <p:pic>
        <p:nvPicPr>
          <p:cNvPr id="10" name="Rezervirano mjesto sadržaja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15099" r="15404" b="6079"/>
          <a:stretch>
            <a:fillRect/>
          </a:stretch>
        </p:blipFill>
        <p:spPr>
          <a:xfrm>
            <a:off x="4266545" y="2342471"/>
            <a:ext cx="4536504" cy="22197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9144"/>
            <a:ext cx="4247082" cy="22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u mjeriteljskoj i laboratorijskoj praksi, travanj 2026.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5" name="TextBox 13"/>
          <p:cNvSpPr txBox="1"/>
          <p:nvPr/>
        </p:nvSpPr>
        <p:spPr>
          <a:xfrm>
            <a:off x="298326" y="1275606"/>
            <a:ext cx="8522146" cy="3229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Nacionalno normirno tijelo Republike Hrvatske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Predstavnik RH u međunarodnim </a:t>
            </a:r>
            <a:b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europskim normirnim organizacijama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Razvija, prihvaća i objavljuje hrvatske norme (HRN)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Koordinira rad tehničkih odbora / radnih skupina i omogućuje aktivno sudjelovanje hrvatskih stručnjaka u izradi europskih i međunarodnih norma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Osigurava transparentan, stručan i učinkovit sustav normizacije koji hrvatskom gospodarstvu, znanstvenoj zajednici te javnom i državnom sektoru omogućuje ravnopravan pristup europskim i međunarodnim normama. </a:t>
            </a:r>
          </a:p>
          <a:p>
            <a:pPr marL="342900" indent="-342900">
              <a:lnSpc>
                <a:spcPts val="2478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endParaRPr lang="hr-HR" sz="1400" spc="56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79512" y="564620"/>
            <a:ext cx="889248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5"/>
              </a:lnSpc>
            </a:pPr>
            <a:r>
              <a:rPr lang="pl-PL" sz="2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Hrvatski zavod za </a:t>
            </a:r>
            <a:r>
              <a:rPr lang="pl-PL" sz="2400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norme: </a:t>
            </a:r>
            <a:r>
              <a:rPr lang="pl-PL" sz="2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tko smo i što radimo</a:t>
            </a:r>
            <a:endParaRPr lang="en-US" sz="2400" dirty="0">
              <a:solidFill>
                <a:srgbClr val="EF782E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7614"/>
            <a:ext cx="32480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4" name="TextBox 8"/>
          <p:cNvSpPr txBox="1"/>
          <p:nvPr/>
        </p:nvSpPr>
        <p:spPr>
          <a:xfrm>
            <a:off x="179512" y="564620"/>
            <a:ext cx="889248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5"/>
              </a:lnSpc>
            </a:pPr>
            <a:r>
              <a:rPr lang="pl-PL" sz="2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Što je normizacija i zašto je </a:t>
            </a:r>
            <a:r>
              <a:rPr lang="pl-PL" sz="2400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važna</a:t>
            </a:r>
            <a:endParaRPr lang="en-US" sz="2400" dirty="0">
              <a:solidFill>
                <a:srgbClr val="EF782E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23528" y="1203598"/>
            <a:ext cx="856895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hr-HR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Djelatnost pripreme, prihvaćanja, objavljivanja i primjenjivanja norma, dokumenata u kojima se propisuju tehnički zahtjevi 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koje </a:t>
            </a:r>
            <a:r>
              <a:rPr lang="hr-HR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treba zadovoljiti kakav proizvod, proces ili 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usluga</a:t>
            </a:r>
            <a:endParaRPr lang="en-US" sz="1400" spc="5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23529" y="2060823"/>
            <a:ext cx="8568952" cy="601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vi-VN" sz="1400" dirty="0" smtClean="0">
                <a:solidFill>
                  <a:srgbClr val="889194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Open Sans"/>
              </a:rPr>
              <a:t>Uloga </a:t>
            </a:r>
            <a:r>
              <a:rPr lang="vi-VN" sz="1400" dirty="0">
                <a:solidFill>
                  <a:srgbClr val="889194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Open Sans"/>
              </a:rPr>
              <a:t>normizacije jest poduprijeti sigurnost, kvalitetu, tehničku usklađenost, učinkovitu uporabu </a:t>
            </a:r>
            <a:r>
              <a:rPr lang="vi-VN" sz="1400" dirty="0" smtClean="0">
                <a:solidFill>
                  <a:srgbClr val="889194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Open Sans"/>
              </a:rPr>
              <a:t>resursa </a:t>
            </a:r>
            <a:r>
              <a:rPr lang="vi-VN" sz="1400" dirty="0">
                <a:solidFill>
                  <a:srgbClr val="889194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Open Sans"/>
              </a:rPr>
              <a:t>i otklanjanje tehničkih zapreka u međunarodnoj </a:t>
            </a:r>
            <a:r>
              <a:rPr lang="vi-VN" sz="1400" dirty="0" smtClean="0">
                <a:solidFill>
                  <a:srgbClr val="889194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Open Sans"/>
              </a:rPr>
              <a:t>trgovini.</a:t>
            </a:r>
            <a:endParaRPr lang="en-US" sz="1400" dirty="0">
              <a:solidFill>
                <a:srgbClr val="889194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u mjeriteljskoj i laboratorijskoj praksi, </a:t>
            </a:r>
            <a:r>
              <a:rPr lang="hr-HR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travanj 2026.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296041" y="3795886"/>
            <a:ext cx="8596439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N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ormizacija </a:t>
            </a:r>
            <a:r>
              <a:rPr lang="vi-VN" sz="14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je osobito važna </a:t>
            </a:r>
            <a:r>
              <a:rPr lang="hr-HR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z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a </a:t>
            </a:r>
            <a:r>
              <a:rPr lang="vi-VN" sz="14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stručnjake iz područja mjeriteljstva, laboratorijske prakse, ispitivanja, umjeravanja, akreditacije i 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srodnih </a:t>
            </a:r>
            <a:r>
              <a:rPr lang="vi-VN" sz="14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tehničkih 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disciplina</a:t>
            </a:r>
            <a:r>
              <a:rPr lang="hr-HR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,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 jer norme </a:t>
            </a:r>
            <a:r>
              <a:rPr lang="hr-HR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predstavljaju temelj za 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kvalitet</a:t>
            </a:r>
            <a:r>
              <a:rPr lang="hr-HR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u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 </a:t>
            </a:r>
            <a:r>
              <a:rPr lang="vi-VN" sz="14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mjerenja, usklađenost postupaka, </a:t>
            </a:r>
            <a:r>
              <a:rPr lang="hr-HR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pravilno </a:t>
            </a:r>
            <a:r>
              <a:rPr lang="vi-VN" sz="14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tumačenje </a:t>
            </a:r>
            <a:r>
              <a:rPr lang="vi-VN" sz="14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zahtjeva i zajedničko razumijevanje stručnih kriterija. </a:t>
            </a:r>
            <a:endParaRPr lang="hr-HR" sz="1400" dirty="0">
              <a:solidFill>
                <a:srgbClr val="FA7D00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724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97" y="2932733"/>
            <a:ext cx="937522" cy="6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ksenijaj\Desktop\Sl.putovanje Opatija 4-2026\Punjaci raz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32732"/>
            <a:ext cx="923082" cy="6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u mjeriteljskoj i laboratorijskoj praksi, travanj 2026.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8" name="TextBox 8"/>
          <p:cNvSpPr txBox="1"/>
          <p:nvPr/>
        </p:nvSpPr>
        <p:spPr>
          <a:xfrm>
            <a:off x="179512" y="564620"/>
            <a:ext cx="889248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5"/>
              </a:lnSpc>
            </a:pPr>
            <a:r>
              <a:rPr lang="pl-PL" sz="2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Norme - neizostavan alat za mjeriteljstvo i laboratorijsku praksu</a:t>
            </a:r>
            <a:endParaRPr lang="en-US" sz="2400" dirty="0">
              <a:solidFill>
                <a:srgbClr val="EF782E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grpSp>
        <p:nvGrpSpPr>
          <p:cNvPr id="16" name="Group 5"/>
          <p:cNvGrpSpPr/>
          <p:nvPr/>
        </p:nvGrpSpPr>
        <p:grpSpPr>
          <a:xfrm>
            <a:off x="350575" y="1522716"/>
            <a:ext cx="2191960" cy="1961216"/>
            <a:chOff x="0" y="0"/>
            <a:chExt cx="812800" cy="1017520"/>
          </a:xfrm>
        </p:grpSpPr>
        <p:sp>
          <p:nvSpPr>
            <p:cNvPr id="17" name="Freeform 6"/>
            <p:cNvSpPr/>
            <p:nvPr/>
          </p:nvSpPr>
          <p:spPr>
            <a:xfrm>
              <a:off x="0" y="0"/>
              <a:ext cx="812800" cy="1017520"/>
            </a:xfrm>
            <a:custGeom>
              <a:avLst/>
              <a:gdLst/>
              <a:ahLst/>
              <a:cxnLst/>
              <a:rect l="l" t="t" r="r" b="b"/>
              <a:pathLst>
                <a:path w="812800" h="1017520">
                  <a:moveTo>
                    <a:pt x="126817" y="0"/>
                  </a:moveTo>
                  <a:lnTo>
                    <a:pt x="685982" y="0"/>
                  </a:lnTo>
                  <a:cubicBezTo>
                    <a:pt x="719617" y="0"/>
                    <a:pt x="751873" y="13361"/>
                    <a:pt x="775656" y="37144"/>
                  </a:cubicBezTo>
                  <a:cubicBezTo>
                    <a:pt x="799439" y="60927"/>
                    <a:pt x="812800" y="93183"/>
                    <a:pt x="812800" y="126817"/>
                  </a:cubicBezTo>
                  <a:lnTo>
                    <a:pt x="812800" y="890703"/>
                  </a:lnTo>
                  <a:cubicBezTo>
                    <a:pt x="812800" y="924337"/>
                    <a:pt x="799439" y="956593"/>
                    <a:pt x="775656" y="980376"/>
                  </a:cubicBezTo>
                  <a:cubicBezTo>
                    <a:pt x="751873" y="1004159"/>
                    <a:pt x="719617" y="1017520"/>
                    <a:pt x="685982" y="1017520"/>
                  </a:cubicBezTo>
                  <a:lnTo>
                    <a:pt x="126817" y="1017520"/>
                  </a:lnTo>
                  <a:cubicBezTo>
                    <a:pt x="93183" y="1017520"/>
                    <a:pt x="60927" y="1004159"/>
                    <a:pt x="37144" y="980376"/>
                  </a:cubicBezTo>
                  <a:cubicBezTo>
                    <a:pt x="13361" y="956593"/>
                    <a:pt x="0" y="924337"/>
                    <a:pt x="0" y="890703"/>
                  </a:cubicBezTo>
                  <a:lnTo>
                    <a:pt x="0" y="126817"/>
                  </a:lnTo>
                  <a:cubicBezTo>
                    <a:pt x="0" y="93183"/>
                    <a:pt x="13361" y="60927"/>
                    <a:pt x="37144" y="37144"/>
                  </a:cubicBezTo>
                  <a:cubicBezTo>
                    <a:pt x="60927" y="13361"/>
                    <a:pt x="93183" y="0"/>
                    <a:pt x="126817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18" name="TextBox 7"/>
            <p:cNvSpPr txBox="1"/>
            <p:nvPr/>
          </p:nvSpPr>
          <p:spPr>
            <a:xfrm>
              <a:off x="0" y="-38100"/>
              <a:ext cx="812800" cy="1055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2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2869614" y="1522278"/>
            <a:ext cx="2191960" cy="1958969"/>
            <a:chOff x="0" y="0"/>
            <a:chExt cx="812800" cy="1017520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812800" cy="1017520"/>
            </a:xfrm>
            <a:custGeom>
              <a:avLst/>
              <a:gdLst/>
              <a:ahLst/>
              <a:cxnLst/>
              <a:rect l="l" t="t" r="r" b="b"/>
              <a:pathLst>
                <a:path w="812800" h="1017520">
                  <a:moveTo>
                    <a:pt x="126817" y="0"/>
                  </a:moveTo>
                  <a:lnTo>
                    <a:pt x="685982" y="0"/>
                  </a:lnTo>
                  <a:cubicBezTo>
                    <a:pt x="719617" y="0"/>
                    <a:pt x="751873" y="13361"/>
                    <a:pt x="775656" y="37144"/>
                  </a:cubicBezTo>
                  <a:cubicBezTo>
                    <a:pt x="799439" y="60927"/>
                    <a:pt x="812800" y="93183"/>
                    <a:pt x="812800" y="126817"/>
                  </a:cubicBezTo>
                  <a:lnTo>
                    <a:pt x="812800" y="890703"/>
                  </a:lnTo>
                  <a:cubicBezTo>
                    <a:pt x="812800" y="924337"/>
                    <a:pt x="799439" y="956593"/>
                    <a:pt x="775656" y="980376"/>
                  </a:cubicBezTo>
                  <a:cubicBezTo>
                    <a:pt x="751873" y="1004159"/>
                    <a:pt x="719617" y="1017520"/>
                    <a:pt x="685982" y="1017520"/>
                  </a:cubicBezTo>
                  <a:lnTo>
                    <a:pt x="126817" y="1017520"/>
                  </a:lnTo>
                  <a:cubicBezTo>
                    <a:pt x="93183" y="1017520"/>
                    <a:pt x="60927" y="1004159"/>
                    <a:pt x="37144" y="980376"/>
                  </a:cubicBezTo>
                  <a:cubicBezTo>
                    <a:pt x="13361" y="956593"/>
                    <a:pt x="0" y="924337"/>
                    <a:pt x="0" y="890703"/>
                  </a:cubicBezTo>
                  <a:lnTo>
                    <a:pt x="0" y="126817"/>
                  </a:lnTo>
                  <a:cubicBezTo>
                    <a:pt x="0" y="93183"/>
                    <a:pt x="13361" y="60927"/>
                    <a:pt x="37144" y="37144"/>
                  </a:cubicBezTo>
                  <a:cubicBezTo>
                    <a:pt x="60927" y="13361"/>
                    <a:pt x="93183" y="0"/>
                    <a:pt x="126817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0" y="-38100"/>
              <a:ext cx="812800" cy="1055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2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18"/>
          <p:cNvSpPr txBox="1"/>
          <p:nvPr/>
        </p:nvSpPr>
        <p:spPr>
          <a:xfrm>
            <a:off x="539516" y="1779070"/>
            <a:ext cx="177643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1"/>
              </a:lnSpc>
            </a:pPr>
            <a:r>
              <a:rPr lang="hr-HR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Mjeriteljstvo</a:t>
            </a:r>
            <a:r>
              <a:rPr lang="hr-HR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 </a:t>
            </a:r>
          </a:p>
          <a:p>
            <a:pPr algn="ctr">
              <a:lnSpc>
                <a:spcPts val="2041"/>
              </a:lnSpc>
            </a:pPr>
            <a:r>
              <a:rPr lang="hr-HR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daje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znanstvenu i tehničku osnovu za </a:t>
            </a:r>
            <a:r>
              <a:rPr lang="hr-HR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mjerenja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ea typeface="Open Sans Medium"/>
              <a:cs typeface="Arial" panose="020B0604020202020204" pitchFamily="34" charset="0"/>
              <a:sym typeface="Open Sans Medium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077378" y="1781801"/>
            <a:ext cx="177643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1"/>
              </a:lnSpc>
            </a:pPr>
            <a:r>
              <a:rPr lang="hr-HR" sz="1600" b="1" dirty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Normizacija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omogućuje praktičnu primjenu mjerenja kroz </a:t>
            </a:r>
            <a:r>
              <a:rPr lang="hr-HR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standardizirane</a:t>
            </a:r>
            <a:br>
              <a:rPr lang="hr-HR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</a:br>
            <a:r>
              <a:rPr lang="hr-HR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metode i </a:t>
            </a:r>
            <a:r>
              <a:rPr lang="hr-HR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Open Sans Medium"/>
                <a:cs typeface="Arial" panose="020B0604020202020204" pitchFamily="34" charset="0"/>
                <a:sym typeface="Open Sans Medium"/>
              </a:rPr>
              <a:t>postupke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ea typeface="Open Sans Medium"/>
              <a:cs typeface="Arial" panose="020B0604020202020204" pitchFamily="34" charset="0"/>
              <a:sym typeface="Open Sans Medium"/>
            </a:endParaRPr>
          </a:p>
        </p:txBody>
      </p:sp>
      <p:sp>
        <p:nvSpPr>
          <p:cNvPr id="34" name="TextBox 22"/>
          <p:cNvSpPr txBox="1"/>
          <p:nvPr/>
        </p:nvSpPr>
        <p:spPr>
          <a:xfrm>
            <a:off x="6012160" y="1586865"/>
            <a:ext cx="21796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sr-Latn-RS"/>
            </a:defPPr>
            <a:lvl1pPr lvl="0">
              <a:defRPr sz="800" spc="56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defRPr>
            </a:lvl1pPr>
          </a:lstStyle>
          <a:p>
            <a:r>
              <a:rPr lang="hr-HR" dirty="0"/>
              <a:t>Norme definiraju</a:t>
            </a:r>
            <a:r>
              <a:rPr lang="hr-HR" dirty="0" smtClean="0"/>
              <a:t>:</a:t>
            </a:r>
            <a:endParaRPr lang="hr-H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metode mjerenja i ispitivanja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zahtjeve za opremu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validaciju i verifikaciju metoda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kompetentnost osoblja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osiguranje kvalitete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6012160" y="2450961"/>
            <a:ext cx="259228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sr-Latn-RS"/>
            </a:defPPr>
            <a:lvl1pPr lvl="0">
              <a:defRPr sz="800" spc="56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defRPr>
            </a:lvl1pPr>
          </a:lstStyle>
          <a:p>
            <a:pPr lvl="0"/>
            <a:r>
              <a:rPr lang="vi-VN" dirty="0"/>
              <a:t>Norme omogućuju: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dirty="0"/>
              <a:t>sigurnost i pouzdanost proizvoda i usluga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dirty="0"/>
              <a:t>međunarodnu usporedivost rezultata mjerenja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dirty="0"/>
              <a:t>interoperabilnost sustava i uređaja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dirty="0"/>
              <a:t>smanjenje tehničkih barijera u trgovini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dirty="0"/>
              <a:t>povećanje kvalitete i učinkovitosti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dirty="0"/>
              <a:t>transparentnost i predvidljivost tehničkih zahtjeva</a:t>
            </a:r>
            <a:endParaRPr lang="en-US" dirty="0">
              <a:sym typeface="Inter Bold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50575" y="3579862"/>
            <a:ext cx="8469897" cy="8397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702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350576" y="4011910"/>
            <a:ext cx="8253872" cy="489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41"/>
              </a:lnSpc>
            </a:pPr>
            <a:r>
              <a:rPr lang="hr-HR" sz="1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Open Sans Medium"/>
              </a:rPr>
              <a:t>Norme ne nastaju same od sebe. Iza njih stoje stručnjaci koji poznaju praksu, razumiju tehničke izazove i znaju što je potrebno da sustavi budu pouzdani, usporedivi i primjenjivi u stvarnom radu.</a:t>
            </a:r>
            <a:endParaRPr lang="en-US" sz="1400" dirty="0">
              <a:solidFill>
                <a:srgbClr val="EF782E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468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4" name="TextBox 8"/>
          <p:cNvSpPr txBox="1"/>
          <p:nvPr/>
        </p:nvSpPr>
        <p:spPr>
          <a:xfrm>
            <a:off x="179512" y="564620"/>
            <a:ext cx="889248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5"/>
              </a:lnSpc>
            </a:pPr>
            <a:r>
              <a:rPr lang="pl-PL" sz="2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Zašto je važno uključiti </a:t>
            </a:r>
            <a:r>
              <a:rPr lang="pl-PL" sz="2400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(mlade) </a:t>
            </a:r>
            <a:r>
              <a:rPr lang="pl-PL" sz="2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stručnjake u normizaciju</a:t>
            </a:r>
            <a:endParaRPr lang="en-US" sz="2400" dirty="0">
              <a:solidFill>
                <a:srgbClr val="EF782E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u mjeriteljskoj i laboratorijskoj praksi, </a:t>
            </a:r>
            <a:r>
              <a:rPr lang="hr-HR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travanj 2026.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326" y="1129772"/>
            <a:ext cx="4633714" cy="2793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888888"/>
              </a:buClr>
            </a:pPr>
            <a:r>
              <a:rPr lang="hr-HR" sz="1100" b="1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Koristi za normizaciju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	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Održivost </a:t>
            </a:r>
            <a:r>
              <a:rPr lang="vi-VN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stručnih zajednica (smjena generacija)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Inovativne 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perspektive </a:t>
            </a:r>
            <a:r>
              <a:rPr lang="vi-VN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digitalne kompetencije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Nova područja normizacije</a:t>
            </a:r>
            <a:endParaRPr lang="hr-HR" sz="1100" spc="5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Mogućnost </a:t>
            </a:r>
            <a:r>
              <a:rPr lang="hr-HR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sudjelovanja u radu europskih 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 međunarodnih </a:t>
            </a:r>
            <a:r>
              <a:rPr lang="hr-HR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tehničkih 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odbora te u oblikovanju pravila koja odražavaju hrvatske prioritete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Utjecaj na regulatorni okvir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oprinos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kvaliteti </a:t>
            </a:r>
            <a:r>
              <a:rPr lang="vi-VN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tehničkih rješenja, jasnoći zahtjeva i usklađenosti hrvatske prakse s europskim i međunarodnim razvojem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</a:t>
            </a:r>
            <a:endParaRPr lang="en-US" sz="1100" spc="56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5" name="Podnaslov 2"/>
          <p:cNvSpPr txBox="1">
            <a:spLocks/>
          </p:cNvSpPr>
          <p:nvPr/>
        </p:nvSpPr>
        <p:spPr>
          <a:xfrm>
            <a:off x="296041" y="4011910"/>
            <a:ext cx="8524431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U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ključivanje </a:t>
            </a:r>
            <a:r>
              <a:rPr lang="vi-VN" sz="12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mladih 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stručnjaka 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ključno 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je 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za </a:t>
            </a:r>
            <a:r>
              <a:rPr lang="vi-VN" sz="12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budućnost normizacije, posebno u novim područjima 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kao što su 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umjetn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a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 inteligencij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a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, robotik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a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, 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kibernetička 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sigurnost, pouzdanost </a:t>
            </a:r>
            <a:r>
              <a:rPr lang="vi-VN" sz="12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podataka, 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održivost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 te 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kvantn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e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 </a:t>
            </a:r>
            <a:r>
              <a:rPr lang="vi-VN" sz="1200" dirty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i 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zelen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e</a:t>
            </a:r>
            <a:r>
              <a:rPr lang="vi-VN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 tehnologij</a:t>
            </a:r>
            <a:r>
              <a:rPr lang="hr-HR" sz="1200" dirty="0" smtClean="0">
                <a:solidFill>
                  <a:srgbClr val="FA7D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e.</a:t>
            </a:r>
            <a:endParaRPr lang="hr-HR" sz="1200" dirty="0">
              <a:solidFill>
                <a:srgbClr val="FA7D00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580112" y="1129772"/>
            <a:ext cx="2952328" cy="2793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888888"/>
              </a:buClr>
            </a:pPr>
            <a:r>
              <a:rPr lang="hr-HR" sz="1100" b="1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Konkretne </a:t>
            </a:r>
            <a:r>
              <a:rPr lang="hr-HR" sz="1100" b="1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profesionalne koristi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Pristup </a:t>
            </a:r>
            <a:r>
              <a:rPr lang="vi-VN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međunarodnim mrežama i radnim 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skupinama</a:t>
            </a:r>
            <a:endParaRPr lang="hr-HR" sz="1100" spc="56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Rani pristup informacijama o novim i budućim normama te pristup dokumentima koji nisu javno dostupni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Prijenos znanja i u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mrežavanje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hr-HR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 vodećim stručnjacima iz industrije, 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akademske zajednice </a:t>
            </a:r>
            <a:r>
              <a:rPr lang="hr-HR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državnih tijela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Jačanje </a:t>
            </a:r>
            <a:r>
              <a:rPr lang="vi-VN" sz="11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stručnog ugleda i profesionalni 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razvoj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vi-VN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karijere</a:t>
            </a:r>
            <a:r>
              <a:rPr lang="hr-HR" sz="11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  <a:endParaRPr lang="en-US" sz="1100" spc="56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93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u mjeriteljskoj i laboratorijskoj praksi, travanj 2026.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5" name="TextBox 13"/>
          <p:cNvSpPr txBox="1"/>
          <p:nvPr/>
        </p:nvSpPr>
        <p:spPr>
          <a:xfrm>
            <a:off x="343312" y="987574"/>
            <a:ext cx="4732744" cy="3605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Elektronika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Energetska elektrotehnika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Graditeljstvo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Informatika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Kemikalije, kemijsko inženjerstvo, </a:t>
            </a:r>
            <a:b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poljoprivredni i prehrambeni proizvodi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Metalni materijali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Nemetalni materijali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Opća </a:t>
            </a: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elektrotehnika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Osnovne norme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Prijevoz, rukovanje materijalima i pakiranje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Strojarstvo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Telekomunikacije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Usluge, proizvodi za kućanstvo i slobodno vrijeme</a:t>
            </a:r>
          </a:p>
          <a:p>
            <a:pPr marL="342900" lvl="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Zdravlje, okoliš i medicinska oprema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9512" y="564620"/>
            <a:ext cx="889248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5"/>
              </a:lnSpc>
            </a:pPr>
            <a:r>
              <a:rPr lang="pl-PL" sz="24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Područja </a:t>
            </a:r>
            <a:r>
              <a:rPr lang="pl-PL" sz="2400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normizacije</a:t>
            </a:r>
            <a:endParaRPr lang="en-US" sz="2400" dirty="0">
              <a:solidFill>
                <a:srgbClr val="EF782E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034739" y="987574"/>
            <a:ext cx="3353685" cy="236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hr-HR" sz="1200" dirty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</a:rPr>
              <a:t>Nova područja: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Umjetna inteligencija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Kibernetička sigurnost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Kritične sirovine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Digitalna putovnica proizvoda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Kvantne tehnologije i kriptografija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Pouzdani podaci 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Mali modularni reaktori 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Bioproizvodi</a:t>
            </a:r>
            <a:endParaRPr lang="hr-HR" sz="1050" spc="5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05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Proizvodi od drva</a:t>
            </a:r>
          </a:p>
        </p:txBody>
      </p:sp>
    </p:spTree>
    <p:extLst>
      <p:ext uri="{BB962C8B-B14F-4D97-AF65-F5344CB8AC3E}">
        <p14:creationId xmlns:p14="http://schemas.microsoft.com/office/powerpoint/2010/main" val="13717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C259-F740-4611-A9C1-61572C363EFC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4" name="TextBox 8"/>
          <p:cNvSpPr txBox="1"/>
          <p:nvPr/>
        </p:nvSpPr>
        <p:spPr>
          <a:xfrm>
            <a:off x="179512" y="564620"/>
            <a:ext cx="8892480" cy="49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5"/>
              </a:lnSpc>
            </a:pPr>
            <a:r>
              <a:rPr lang="pl-PL" sz="2400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Zaključak</a:t>
            </a:r>
            <a:endParaRPr lang="en-US" sz="2400" dirty="0">
              <a:solidFill>
                <a:srgbClr val="EF782E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23528" y="1203598"/>
            <a:ext cx="8568952" cy="226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HZN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osigurava povezanost Hrvatske s europskim i globalnim sustavom norma</a:t>
            </a: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B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ez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mjeriteljstva norme ne bi imale čvrstu znanstvenu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podlogu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 bez normi rezultati mjerenja ne bi bili široko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usporedivi</a:t>
            </a:r>
            <a:endParaRPr lang="vi-VN" sz="1400" spc="5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Iza 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norma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stoje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stručnjaci koji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razumiju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tehničke izazove i znaju što je potrebno 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učiniti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da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sustavi budu pouzdani, usporedivi i primjenjivi u stvarnom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radu</a:t>
            </a:r>
            <a:endParaRPr lang="hr-HR" sz="1400" spc="56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342900" indent="-342900">
              <a:lnSpc>
                <a:spcPct val="150000"/>
              </a:lnSpc>
              <a:buClr>
                <a:srgbClr val="888888"/>
              </a:buClr>
              <a:buFont typeface="Arial" panose="020B0604020202020204" pitchFamily="34" charset="0"/>
              <a:buChar char="●"/>
            </a:pP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Uključivanje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mladih stručnjaka ključno je za budućnost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normizacije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vi-VN" sz="1400" spc="5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 normizacija je važna za 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obrazovanje i </a:t>
            </a:r>
            <a:r>
              <a:rPr lang="vi-VN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razvoj stručnjaka</a:t>
            </a:r>
            <a:r>
              <a:rPr lang="hr-HR" sz="1400" spc="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  <a:endParaRPr lang="vi-VN" sz="1400" spc="5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23528" y="4735259"/>
            <a:ext cx="7344816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Normizacija i mladi stručnjaci u mjeriteljskoj i laboratorijskoj praksi, </a:t>
            </a:r>
            <a:r>
              <a:rPr lang="hr-HR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travanj 2026.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323528" y="3867894"/>
            <a:ext cx="8496944" cy="6138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600" b="1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Pridružite se </a:t>
            </a:r>
            <a:r>
              <a:rPr lang="hr-HR" sz="1600" b="1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radu Hrvatskoga </a:t>
            </a:r>
            <a:r>
              <a:rPr lang="hr-HR" sz="1600" b="1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zavoda za norme </a:t>
            </a:r>
            <a:r>
              <a:rPr lang="vi-VN" sz="1600" b="1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i postanite dio zajednice stručnjaka koji oblikuju budućnost hrvatskih, europskih i međunarodnih norma!</a:t>
            </a:r>
            <a:br>
              <a:rPr lang="vi-VN" sz="1600" b="1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</a:br>
            <a:endParaRPr lang="hr-HR" sz="1600" dirty="0">
              <a:solidFill>
                <a:srgbClr val="FA7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323528" y="3291830"/>
            <a:ext cx="8496944" cy="720080"/>
          </a:xfrm>
        </p:spPr>
        <p:txBody>
          <a:bodyPr/>
          <a:lstStyle/>
          <a:p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Ksenija </a:t>
            </a: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Janaček, </a:t>
            </a:r>
            <a:r>
              <a:rPr lang="hr-H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ksenija.janacek</a:t>
            </a: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hr-H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hzn.hr</a:t>
            </a: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Jasmina Hasanbegović, </a:t>
            </a:r>
            <a:r>
              <a:rPr lang="hr-H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jasmina.hasanbegovic</a:t>
            </a: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hr-H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hzn.hr</a:t>
            </a: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323528" y="1597819"/>
            <a:ext cx="8496944" cy="1102519"/>
          </a:xfrm>
          <a:prstGeom prst="rect">
            <a:avLst/>
          </a:prstGeom>
        </p:spPr>
        <p:txBody>
          <a:bodyPr/>
          <a:lstStyle/>
          <a:p>
            <a:r>
              <a:rPr lang="hr-HR" b="1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Hvala na pažnji!</a:t>
            </a:r>
            <a:r>
              <a:rPr lang="en-US" b="1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/>
            </a:r>
            <a:br>
              <a:rPr lang="en-US" b="1" dirty="0" smtClean="0">
                <a:solidFill>
                  <a:srgbClr val="EF782E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</a:br>
            <a:endParaRPr lang="hr-HR" dirty="0">
              <a:solidFill>
                <a:srgbClr val="FA7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595</Words>
  <Application>Microsoft Office PowerPoint</Application>
  <PresentationFormat>Prikaz na zaslonu (16:9)</PresentationFormat>
  <Paragraphs>93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1" baseType="lpstr">
      <vt:lpstr>1_Prilagođeni dizajn</vt:lpstr>
      <vt:lpstr>Prilagođeni dizajn</vt:lpstr>
      <vt:lpstr>Normizacija i mladi stručnjaci  u mjeriteljskoj i laboratorijskoj praksi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Hvala na pažnji!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Kandidat</dc:creator>
  <cp:lastModifiedBy>Ksenija Janaček</cp:lastModifiedBy>
  <cp:revision>68</cp:revision>
  <cp:lastPrinted>2026-04-13T08:31:31Z</cp:lastPrinted>
  <dcterms:created xsi:type="dcterms:W3CDTF">2024-10-11T08:59:41Z</dcterms:created>
  <dcterms:modified xsi:type="dcterms:W3CDTF">2026-04-28T07:25:52Z</dcterms:modified>
</cp:coreProperties>
</file>