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965" r:id="rId1"/>
  </p:sldMasterIdLst>
  <p:notesMasterIdLst>
    <p:notesMasterId r:id="rId53"/>
  </p:notesMasterIdLst>
  <p:sldIdLst>
    <p:sldId id="256" r:id="rId2"/>
    <p:sldId id="295" r:id="rId3"/>
    <p:sldId id="336" r:id="rId4"/>
    <p:sldId id="381" r:id="rId5"/>
    <p:sldId id="346" r:id="rId6"/>
    <p:sldId id="382" r:id="rId7"/>
    <p:sldId id="383" r:id="rId8"/>
    <p:sldId id="384" r:id="rId9"/>
    <p:sldId id="385" r:id="rId10"/>
    <p:sldId id="386" r:id="rId11"/>
    <p:sldId id="387" r:id="rId12"/>
    <p:sldId id="388" r:id="rId13"/>
    <p:sldId id="389" r:id="rId14"/>
    <p:sldId id="390" r:id="rId15"/>
    <p:sldId id="391" r:id="rId16"/>
    <p:sldId id="392" r:id="rId17"/>
    <p:sldId id="393" r:id="rId18"/>
    <p:sldId id="394" r:id="rId19"/>
    <p:sldId id="395" r:id="rId20"/>
    <p:sldId id="396" r:id="rId21"/>
    <p:sldId id="397" r:id="rId22"/>
    <p:sldId id="398" r:id="rId23"/>
    <p:sldId id="399" r:id="rId24"/>
    <p:sldId id="400" r:id="rId25"/>
    <p:sldId id="401" r:id="rId26"/>
    <p:sldId id="402" r:id="rId27"/>
    <p:sldId id="403" r:id="rId28"/>
    <p:sldId id="404" r:id="rId29"/>
    <p:sldId id="405" r:id="rId30"/>
    <p:sldId id="406" r:id="rId31"/>
    <p:sldId id="407" r:id="rId32"/>
    <p:sldId id="408" r:id="rId33"/>
    <p:sldId id="409" r:id="rId34"/>
    <p:sldId id="410" r:id="rId35"/>
    <p:sldId id="411" r:id="rId36"/>
    <p:sldId id="412" r:id="rId37"/>
    <p:sldId id="413" r:id="rId38"/>
    <p:sldId id="414" r:id="rId39"/>
    <p:sldId id="415" r:id="rId40"/>
    <p:sldId id="416" r:id="rId41"/>
    <p:sldId id="417" r:id="rId42"/>
    <p:sldId id="418" r:id="rId43"/>
    <p:sldId id="419" r:id="rId44"/>
    <p:sldId id="420" r:id="rId45"/>
    <p:sldId id="421" r:id="rId46"/>
    <p:sldId id="424" r:id="rId47"/>
    <p:sldId id="425" r:id="rId48"/>
    <p:sldId id="422" r:id="rId49"/>
    <p:sldId id="426" r:id="rId50"/>
    <p:sldId id="427" r:id="rId51"/>
    <p:sldId id="318" r:id="rId52"/>
  </p:sldIdLst>
  <p:sldSz cx="9144000" cy="5143500" type="screen16x9"/>
  <p:notesSz cx="6858000" cy="9144000"/>
  <p:embeddedFontLst>
    <p:embeddedFont>
      <p:font typeface="Candara" panose="020E0502030303020204" pitchFamily="34" charset="0"/>
      <p:regular r:id="rId54"/>
      <p:bold r:id="rId55"/>
      <p:italic r:id="rId56"/>
      <p:boldItalic r:id="rId57"/>
    </p:embeddedFont>
    <p:embeddedFont>
      <p:font typeface="Century Schoolbook" panose="02040604050505020304" pitchFamily="18" charset="0"/>
      <p:regular r:id="rId58"/>
      <p:bold r:id="rId59"/>
      <p:italic r:id="rId60"/>
      <p:boldItalic r:id="rId61"/>
    </p:embeddedFont>
    <p:embeddedFont>
      <p:font typeface="Corbel" panose="020B0503020204020204" pitchFamily="34" charset="0"/>
      <p:regular r:id="rId62"/>
      <p:bold r:id="rId63"/>
      <p:italic r:id="rId64"/>
      <p:boldItalic r:id="rId65"/>
    </p:embeddedFont>
    <p:embeddedFont>
      <p:font typeface="Wingdings 2" panose="05020102010507070707" pitchFamily="18" charset="2"/>
      <p:regular r:id="rId66"/>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E4B8CE54-D7E4-4D6C-B30F-6A91B47CCFBE}">
  <a:tblStyle styleId="{E4B8CE54-D7E4-4D6C-B30F-6A91B47CCFBE}"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E1A51BF6-B60F-430B-B708-1F52C015F517}" styleName="Table_1">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534"/>
    <p:restoredTop sz="94681"/>
  </p:normalViewPr>
  <p:slideViewPr>
    <p:cSldViewPr snapToGrid="0">
      <p:cViewPr varScale="1">
        <p:scale>
          <a:sx n="87" d="100"/>
          <a:sy n="87" d="100"/>
        </p:scale>
        <p:origin x="90" y="24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font" Target="fonts/font10.fntdata"/><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8" Type="http://schemas.openxmlformats.org/officeDocument/2006/relationships/font" Target="fonts/font5.fntdata"/><Relationship Id="rId66" Type="http://schemas.openxmlformats.org/officeDocument/2006/relationships/font" Target="fonts/font13.fntdata"/><Relationship Id="rId5" Type="http://schemas.openxmlformats.org/officeDocument/2006/relationships/slide" Target="slides/slide4.xml"/><Relationship Id="rId61" Type="http://schemas.openxmlformats.org/officeDocument/2006/relationships/font" Target="fonts/font8.fntdata"/><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font" Target="fonts/font3.fntdata"/><Relationship Id="rId64" Type="http://schemas.openxmlformats.org/officeDocument/2006/relationships/font" Target="fonts/font11.fntdata"/><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font" Target="fonts/font6.fntdata"/><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font" Target="fonts/font1.fntdata"/><Relationship Id="rId62" Type="http://schemas.openxmlformats.org/officeDocument/2006/relationships/font" Target="fonts/font9.fntdata"/><Relationship Id="rId7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font" Target="fonts/font4.fntdata"/><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font" Target="fonts/font7.fntdata"/><Relationship Id="rId65" Type="http://schemas.openxmlformats.org/officeDocument/2006/relationships/font" Target="fonts/font12.fntdata"/><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font" Target="fonts/font2.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
        <p:cNvGrpSpPr/>
        <p:nvPr/>
      </p:nvGrpSpPr>
      <p:grpSpPr>
        <a:xfrm>
          <a:off x="0" y="0"/>
          <a:ext cx="0" cy="0"/>
          <a:chOff x="0" y="0"/>
          <a:chExt cx="0" cy="0"/>
        </a:xfrm>
      </p:grpSpPr>
      <p:sp>
        <p:nvSpPr>
          <p:cNvPr id="54" name="Google Shape;54;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5" name="Google Shape;55;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a:extLst>
            <a:ext uri="{FF2B5EF4-FFF2-40B4-BE49-F238E27FC236}">
              <a16:creationId xmlns:a16="http://schemas.microsoft.com/office/drawing/2014/main" id="{3095D8A9-F654-3A6F-3977-B6A99501071E}"/>
            </a:ext>
          </a:extLst>
        </p:cNvPr>
        <p:cNvGrpSpPr/>
        <p:nvPr/>
      </p:nvGrpSpPr>
      <p:grpSpPr>
        <a:xfrm>
          <a:off x="0" y="0"/>
          <a:ext cx="0" cy="0"/>
          <a:chOff x="0" y="0"/>
          <a:chExt cx="0" cy="0"/>
        </a:xfrm>
      </p:grpSpPr>
      <p:sp>
        <p:nvSpPr>
          <p:cNvPr id="88" name="Google Shape;88;p:notes">
            <a:extLst>
              <a:ext uri="{FF2B5EF4-FFF2-40B4-BE49-F238E27FC236}">
                <a16:creationId xmlns:a16="http://schemas.microsoft.com/office/drawing/2014/main" id="{8DA72C6E-1729-09F1-9A70-30DE49C6893B}"/>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p:notes">
            <a:extLst>
              <a:ext uri="{FF2B5EF4-FFF2-40B4-BE49-F238E27FC236}">
                <a16:creationId xmlns:a16="http://schemas.microsoft.com/office/drawing/2014/main" id="{F7F95DAD-2DA4-2F4D-A51F-39A801542A41}"/>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0603884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a:extLst>
            <a:ext uri="{FF2B5EF4-FFF2-40B4-BE49-F238E27FC236}">
              <a16:creationId xmlns:a16="http://schemas.microsoft.com/office/drawing/2014/main" id="{B195521C-3ED3-137F-446A-9A4CDEEFA4AB}"/>
            </a:ext>
          </a:extLst>
        </p:cNvPr>
        <p:cNvGrpSpPr/>
        <p:nvPr/>
      </p:nvGrpSpPr>
      <p:grpSpPr>
        <a:xfrm>
          <a:off x="0" y="0"/>
          <a:ext cx="0" cy="0"/>
          <a:chOff x="0" y="0"/>
          <a:chExt cx="0" cy="0"/>
        </a:xfrm>
      </p:grpSpPr>
      <p:sp>
        <p:nvSpPr>
          <p:cNvPr id="88" name="Google Shape;88;p:notes">
            <a:extLst>
              <a:ext uri="{FF2B5EF4-FFF2-40B4-BE49-F238E27FC236}">
                <a16:creationId xmlns:a16="http://schemas.microsoft.com/office/drawing/2014/main" id="{07B5B07B-D034-4CD4-D09E-6E9C7FA277C7}"/>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p:notes">
            <a:extLst>
              <a:ext uri="{FF2B5EF4-FFF2-40B4-BE49-F238E27FC236}">
                <a16:creationId xmlns:a16="http://schemas.microsoft.com/office/drawing/2014/main" id="{66F89768-F9E9-3FD7-356B-2A829AEE1235}"/>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3821738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a:extLst>
            <a:ext uri="{FF2B5EF4-FFF2-40B4-BE49-F238E27FC236}">
              <a16:creationId xmlns:a16="http://schemas.microsoft.com/office/drawing/2014/main" id="{4D02A00F-14DA-A21E-C406-CFD584F427C8}"/>
            </a:ext>
          </a:extLst>
        </p:cNvPr>
        <p:cNvGrpSpPr/>
        <p:nvPr/>
      </p:nvGrpSpPr>
      <p:grpSpPr>
        <a:xfrm>
          <a:off x="0" y="0"/>
          <a:ext cx="0" cy="0"/>
          <a:chOff x="0" y="0"/>
          <a:chExt cx="0" cy="0"/>
        </a:xfrm>
      </p:grpSpPr>
      <p:sp>
        <p:nvSpPr>
          <p:cNvPr id="88" name="Google Shape;88;p:notes">
            <a:extLst>
              <a:ext uri="{FF2B5EF4-FFF2-40B4-BE49-F238E27FC236}">
                <a16:creationId xmlns:a16="http://schemas.microsoft.com/office/drawing/2014/main" id="{5A590337-C05F-1314-0DE0-F000374D57EE}"/>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p:notes">
            <a:extLst>
              <a:ext uri="{FF2B5EF4-FFF2-40B4-BE49-F238E27FC236}">
                <a16:creationId xmlns:a16="http://schemas.microsoft.com/office/drawing/2014/main" id="{0E3DA658-610E-5D87-3701-5E856F2D5974}"/>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1680180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a:extLst>
            <a:ext uri="{FF2B5EF4-FFF2-40B4-BE49-F238E27FC236}">
              <a16:creationId xmlns:a16="http://schemas.microsoft.com/office/drawing/2014/main" id="{36827440-42DA-9034-BB53-59C556C231E6}"/>
            </a:ext>
          </a:extLst>
        </p:cNvPr>
        <p:cNvGrpSpPr/>
        <p:nvPr/>
      </p:nvGrpSpPr>
      <p:grpSpPr>
        <a:xfrm>
          <a:off x="0" y="0"/>
          <a:ext cx="0" cy="0"/>
          <a:chOff x="0" y="0"/>
          <a:chExt cx="0" cy="0"/>
        </a:xfrm>
      </p:grpSpPr>
      <p:sp>
        <p:nvSpPr>
          <p:cNvPr id="88" name="Google Shape;88;p:notes">
            <a:extLst>
              <a:ext uri="{FF2B5EF4-FFF2-40B4-BE49-F238E27FC236}">
                <a16:creationId xmlns:a16="http://schemas.microsoft.com/office/drawing/2014/main" id="{F1E7D2BA-80DD-3753-5AF2-120011D3260E}"/>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p:notes">
            <a:extLst>
              <a:ext uri="{FF2B5EF4-FFF2-40B4-BE49-F238E27FC236}">
                <a16:creationId xmlns:a16="http://schemas.microsoft.com/office/drawing/2014/main" id="{58C9311A-6222-783F-B709-B0FF1C46B2A7}"/>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337754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a:extLst>
            <a:ext uri="{FF2B5EF4-FFF2-40B4-BE49-F238E27FC236}">
              <a16:creationId xmlns:a16="http://schemas.microsoft.com/office/drawing/2014/main" id="{357F6C0D-BCDD-A901-92CB-6451D9D63023}"/>
            </a:ext>
          </a:extLst>
        </p:cNvPr>
        <p:cNvGrpSpPr/>
        <p:nvPr/>
      </p:nvGrpSpPr>
      <p:grpSpPr>
        <a:xfrm>
          <a:off x="0" y="0"/>
          <a:ext cx="0" cy="0"/>
          <a:chOff x="0" y="0"/>
          <a:chExt cx="0" cy="0"/>
        </a:xfrm>
      </p:grpSpPr>
      <p:sp>
        <p:nvSpPr>
          <p:cNvPr id="88" name="Google Shape;88;p:notes">
            <a:extLst>
              <a:ext uri="{FF2B5EF4-FFF2-40B4-BE49-F238E27FC236}">
                <a16:creationId xmlns:a16="http://schemas.microsoft.com/office/drawing/2014/main" id="{5B7C1C00-C8AB-4721-A6ED-8FAE6F2287DF}"/>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p:notes">
            <a:extLst>
              <a:ext uri="{FF2B5EF4-FFF2-40B4-BE49-F238E27FC236}">
                <a16:creationId xmlns:a16="http://schemas.microsoft.com/office/drawing/2014/main" id="{0A12B8A9-6E68-24D0-5417-D5E2D607150E}"/>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8006784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a:extLst>
            <a:ext uri="{FF2B5EF4-FFF2-40B4-BE49-F238E27FC236}">
              <a16:creationId xmlns:a16="http://schemas.microsoft.com/office/drawing/2014/main" id="{C3950C2B-FCC6-9AEA-819B-50D79EA9D679}"/>
            </a:ext>
          </a:extLst>
        </p:cNvPr>
        <p:cNvGrpSpPr/>
        <p:nvPr/>
      </p:nvGrpSpPr>
      <p:grpSpPr>
        <a:xfrm>
          <a:off x="0" y="0"/>
          <a:ext cx="0" cy="0"/>
          <a:chOff x="0" y="0"/>
          <a:chExt cx="0" cy="0"/>
        </a:xfrm>
      </p:grpSpPr>
      <p:sp>
        <p:nvSpPr>
          <p:cNvPr id="88" name="Google Shape;88;p:notes">
            <a:extLst>
              <a:ext uri="{FF2B5EF4-FFF2-40B4-BE49-F238E27FC236}">
                <a16:creationId xmlns:a16="http://schemas.microsoft.com/office/drawing/2014/main" id="{DA2D34F9-672F-5688-353D-E57BF9FC9891}"/>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p:notes">
            <a:extLst>
              <a:ext uri="{FF2B5EF4-FFF2-40B4-BE49-F238E27FC236}">
                <a16:creationId xmlns:a16="http://schemas.microsoft.com/office/drawing/2014/main" id="{BD80E40A-93B9-4D92-7488-CD1DFA5A84E8}"/>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19319754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a:extLst>
            <a:ext uri="{FF2B5EF4-FFF2-40B4-BE49-F238E27FC236}">
              <a16:creationId xmlns:a16="http://schemas.microsoft.com/office/drawing/2014/main" id="{DCEC3D6D-B0C2-ADAD-333B-5B869A3790D1}"/>
            </a:ext>
          </a:extLst>
        </p:cNvPr>
        <p:cNvGrpSpPr/>
        <p:nvPr/>
      </p:nvGrpSpPr>
      <p:grpSpPr>
        <a:xfrm>
          <a:off x="0" y="0"/>
          <a:ext cx="0" cy="0"/>
          <a:chOff x="0" y="0"/>
          <a:chExt cx="0" cy="0"/>
        </a:xfrm>
      </p:grpSpPr>
      <p:sp>
        <p:nvSpPr>
          <p:cNvPr id="88" name="Google Shape;88;p:notes">
            <a:extLst>
              <a:ext uri="{FF2B5EF4-FFF2-40B4-BE49-F238E27FC236}">
                <a16:creationId xmlns:a16="http://schemas.microsoft.com/office/drawing/2014/main" id="{ED348779-C52E-C00B-F8C8-7B87FBFEDDCE}"/>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p:notes">
            <a:extLst>
              <a:ext uri="{FF2B5EF4-FFF2-40B4-BE49-F238E27FC236}">
                <a16:creationId xmlns:a16="http://schemas.microsoft.com/office/drawing/2014/main" id="{C314DB1B-C2B7-7C18-6771-9E9F1AC63542}"/>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40536617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a:extLst>
            <a:ext uri="{FF2B5EF4-FFF2-40B4-BE49-F238E27FC236}">
              <a16:creationId xmlns:a16="http://schemas.microsoft.com/office/drawing/2014/main" id="{69FE2559-1252-B910-D4B7-DCA62EDC424F}"/>
            </a:ext>
          </a:extLst>
        </p:cNvPr>
        <p:cNvGrpSpPr/>
        <p:nvPr/>
      </p:nvGrpSpPr>
      <p:grpSpPr>
        <a:xfrm>
          <a:off x="0" y="0"/>
          <a:ext cx="0" cy="0"/>
          <a:chOff x="0" y="0"/>
          <a:chExt cx="0" cy="0"/>
        </a:xfrm>
      </p:grpSpPr>
      <p:sp>
        <p:nvSpPr>
          <p:cNvPr id="88" name="Google Shape;88;p:notes">
            <a:extLst>
              <a:ext uri="{FF2B5EF4-FFF2-40B4-BE49-F238E27FC236}">
                <a16:creationId xmlns:a16="http://schemas.microsoft.com/office/drawing/2014/main" id="{F80C709F-FE55-FA59-E074-131E30A56B25}"/>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p:notes">
            <a:extLst>
              <a:ext uri="{FF2B5EF4-FFF2-40B4-BE49-F238E27FC236}">
                <a16:creationId xmlns:a16="http://schemas.microsoft.com/office/drawing/2014/main" id="{10EBB100-2A10-2040-A63D-BB7FC39A8944}"/>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76505828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a:extLst>
            <a:ext uri="{FF2B5EF4-FFF2-40B4-BE49-F238E27FC236}">
              <a16:creationId xmlns:a16="http://schemas.microsoft.com/office/drawing/2014/main" id="{8106394E-CC7A-E6B4-C874-DE7EB28B4639}"/>
            </a:ext>
          </a:extLst>
        </p:cNvPr>
        <p:cNvGrpSpPr/>
        <p:nvPr/>
      </p:nvGrpSpPr>
      <p:grpSpPr>
        <a:xfrm>
          <a:off x="0" y="0"/>
          <a:ext cx="0" cy="0"/>
          <a:chOff x="0" y="0"/>
          <a:chExt cx="0" cy="0"/>
        </a:xfrm>
      </p:grpSpPr>
      <p:sp>
        <p:nvSpPr>
          <p:cNvPr id="88" name="Google Shape;88;p:notes">
            <a:extLst>
              <a:ext uri="{FF2B5EF4-FFF2-40B4-BE49-F238E27FC236}">
                <a16:creationId xmlns:a16="http://schemas.microsoft.com/office/drawing/2014/main" id="{3262C98A-3899-AE5F-20D8-29B8A4C27690}"/>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p:notes">
            <a:extLst>
              <a:ext uri="{FF2B5EF4-FFF2-40B4-BE49-F238E27FC236}">
                <a16:creationId xmlns:a16="http://schemas.microsoft.com/office/drawing/2014/main" id="{4DDDCC20-3D10-7BDE-CFAF-BFC1A4ADD5A0}"/>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71302888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a:extLst>
            <a:ext uri="{FF2B5EF4-FFF2-40B4-BE49-F238E27FC236}">
              <a16:creationId xmlns:a16="http://schemas.microsoft.com/office/drawing/2014/main" id="{4F814781-B399-E01E-503D-28A745A50CA9}"/>
            </a:ext>
          </a:extLst>
        </p:cNvPr>
        <p:cNvGrpSpPr/>
        <p:nvPr/>
      </p:nvGrpSpPr>
      <p:grpSpPr>
        <a:xfrm>
          <a:off x="0" y="0"/>
          <a:ext cx="0" cy="0"/>
          <a:chOff x="0" y="0"/>
          <a:chExt cx="0" cy="0"/>
        </a:xfrm>
      </p:grpSpPr>
      <p:sp>
        <p:nvSpPr>
          <p:cNvPr id="88" name="Google Shape;88;p:notes">
            <a:extLst>
              <a:ext uri="{FF2B5EF4-FFF2-40B4-BE49-F238E27FC236}">
                <a16:creationId xmlns:a16="http://schemas.microsoft.com/office/drawing/2014/main" id="{51048B4B-C5B3-B038-B872-04B47A27286A}"/>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p:notes">
            <a:extLst>
              <a:ext uri="{FF2B5EF4-FFF2-40B4-BE49-F238E27FC236}">
                <a16:creationId xmlns:a16="http://schemas.microsoft.com/office/drawing/2014/main" id="{511D6966-2A16-088D-379A-7B101F7D98C3}"/>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558743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4446126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a:extLst>
            <a:ext uri="{FF2B5EF4-FFF2-40B4-BE49-F238E27FC236}">
              <a16:creationId xmlns:a16="http://schemas.microsoft.com/office/drawing/2014/main" id="{1F8B47D4-5B42-D1B6-AF5A-3985C19AFF10}"/>
            </a:ext>
          </a:extLst>
        </p:cNvPr>
        <p:cNvGrpSpPr/>
        <p:nvPr/>
      </p:nvGrpSpPr>
      <p:grpSpPr>
        <a:xfrm>
          <a:off x="0" y="0"/>
          <a:ext cx="0" cy="0"/>
          <a:chOff x="0" y="0"/>
          <a:chExt cx="0" cy="0"/>
        </a:xfrm>
      </p:grpSpPr>
      <p:sp>
        <p:nvSpPr>
          <p:cNvPr id="88" name="Google Shape;88;p:notes">
            <a:extLst>
              <a:ext uri="{FF2B5EF4-FFF2-40B4-BE49-F238E27FC236}">
                <a16:creationId xmlns:a16="http://schemas.microsoft.com/office/drawing/2014/main" id="{9E9910CA-D70D-83DC-924E-071B0BEAD2A3}"/>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p:notes">
            <a:extLst>
              <a:ext uri="{FF2B5EF4-FFF2-40B4-BE49-F238E27FC236}">
                <a16:creationId xmlns:a16="http://schemas.microsoft.com/office/drawing/2014/main" id="{E7E69A18-94B5-63E5-A07D-F023A91C8F7B}"/>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05719717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a:extLst>
            <a:ext uri="{FF2B5EF4-FFF2-40B4-BE49-F238E27FC236}">
              <a16:creationId xmlns:a16="http://schemas.microsoft.com/office/drawing/2014/main" id="{3E565847-0896-CA1A-F062-F60833E75AE5}"/>
            </a:ext>
          </a:extLst>
        </p:cNvPr>
        <p:cNvGrpSpPr/>
        <p:nvPr/>
      </p:nvGrpSpPr>
      <p:grpSpPr>
        <a:xfrm>
          <a:off x="0" y="0"/>
          <a:ext cx="0" cy="0"/>
          <a:chOff x="0" y="0"/>
          <a:chExt cx="0" cy="0"/>
        </a:xfrm>
      </p:grpSpPr>
      <p:sp>
        <p:nvSpPr>
          <p:cNvPr id="88" name="Google Shape;88;p:notes">
            <a:extLst>
              <a:ext uri="{FF2B5EF4-FFF2-40B4-BE49-F238E27FC236}">
                <a16:creationId xmlns:a16="http://schemas.microsoft.com/office/drawing/2014/main" id="{7E324D97-2587-6818-B20E-34BFA6FFA46B}"/>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p:notes">
            <a:extLst>
              <a:ext uri="{FF2B5EF4-FFF2-40B4-BE49-F238E27FC236}">
                <a16:creationId xmlns:a16="http://schemas.microsoft.com/office/drawing/2014/main" id="{24D5B938-0014-BF6F-9A4E-81697E915F86}"/>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78113232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a:extLst>
            <a:ext uri="{FF2B5EF4-FFF2-40B4-BE49-F238E27FC236}">
              <a16:creationId xmlns:a16="http://schemas.microsoft.com/office/drawing/2014/main" id="{AD8DF365-9C04-A74B-A15E-57D3DC32707D}"/>
            </a:ext>
          </a:extLst>
        </p:cNvPr>
        <p:cNvGrpSpPr/>
        <p:nvPr/>
      </p:nvGrpSpPr>
      <p:grpSpPr>
        <a:xfrm>
          <a:off x="0" y="0"/>
          <a:ext cx="0" cy="0"/>
          <a:chOff x="0" y="0"/>
          <a:chExt cx="0" cy="0"/>
        </a:xfrm>
      </p:grpSpPr>
      <p:sp>
        <p:nvSpPr>
          <p:cNvPr id="88" name="Google Shape;88;p:notes">
            <a:extLst>
              <a:ext uri="{FF2B5EF4-FFF2-40B4-BE49-F238E27FC236}">
                <a16:creationId xmlns:a16="http://schemas.microsoft.com/office/drawing/2014/main" id="{1F6479B7-0F66-9D81-A389-E068932672FE}"/>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p:notes">
            <a:extLst>
              <a:ext uri="{FF2B5EF4-FFF2-40B4-BE49-F238E27FC236}">
                <a16:creationId xmlns:a16="http://schemas.microsoft.com/office/drawing/2014/main" id="{EF0B2D12-FA00-43CC-ED5A-1008D0886E39}"/>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7235392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a:extLst>
            <a:ext uri="{FF2B5EF4-FFF2-40B4-BE49-F238E27FC236}">
              <a16:creationId xmlns:a16="http://schemas.microsoft.com/office/drawing/2014/main" id="{849DE43D-53CB-00D9-790B-0F600DC4CDE2}"/>
            </a:ext>
          </a:extLst>
        </p:cNvPr>
        <p:cNvGrpSpPr/>
        <p:nvPr/>
      </p:nvGrpSpPr>
      <p:grpSpPr>
        <a:xfrm>
          <a:off x="0" y="0"/>
          <a:ext cx="0" cy="0"/>
          <a:chOff x="0" y="0"/>
          <a:chExt cx="0" cy="0"/>
        </a:xfrm>
      </p:grpSpPr>
      <p:sp>
        <p:nvSpPr>
          <p:cNvPr id="88" name="Google Shape;88;p:notes">
            <a:extLst>
              <a:ext uri="{FF2B5EF4-FFF2-40B4-BE49-F238E27FC236}">
                <a16:creationId xmlns:a16="http://schemas.microsoft.com/office/drawing/2014/main" id="{0642FCA1-EFCE-0CB4-3C8E-6BA2460FA55F}"/>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p:notes">
            <a:extLst>
              <a:ext uri="{FF2B5EF4-FFF2-40B4-BE49-F238E27FC236}">
                <a16:creationId xmlns:a16="http://schemas.microsoft.com/office/drawing/2014/main" id="{A1F590C1-5A66-D95F-9F73-C614D88F8E86}"/>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61099588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a:extLst>
            <a:ext uri="{FF2B5EF4-FFF2-40B4-BE49-F238E27FC236}">
              <a16:creationId xmlns:a16="http://schemas.microsoft.com/office/drawing/2014/main" id="{9B6D7E04-8A38-196E-9A25-2386D5328CA7}"/>
            </a:ext>
          </a:extLst>
        </p:cNvPr>
        <p:cNvGrpSpPr/>
        <p:nvPr/>
      </p:nvGrpSpPr>
      <p:grpSpPr>
        <a:xfrm>
          <a:off x="0" y="0"/>
          <a:ext cx="0" cy="0"/>
          <a:chOff x="0" y="0"/>
          <a:chExt cx="0" cy="0"/>
        </a:xfrm>
      </p:grpSpPr>
      <p:sp>
        <p:nvSpPr>
          <p:cNvPr id="88" name="Google Shape;88;p:notes">
            <a:extLst>
              <a:ext uri="{FF2B5EF4-FFF2-40B4-BE49-F238E27FC236}">
                <a16:creationId xmlns:a16="http://schemas.microsoft.com/office/drawing/2014/main" id="{03AC1293-6AA9-4456-13AB-C8A05780F9BF}"/>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p:notes">
            <a:extLst>
              <a:ext uri="{FF2B5EF4-FFF2-40B4-BE49-F238E27FC236}">
                <a16:creationId xmlns:a16="http://schemas.microsoft.com/office/drawing/2014/main" id="{5A2E8429-CB60-2F23-A13C-4BDBEEFF64C9}"/>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68620725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a:extLst>
            <a:ext uri="{FF2B5EF4-FFF2-40B4-BE49-F238E27FC236}">
              <a16:creationId xmlns:a16="http://schemas.microsoft.com/office/drawing/2014/main" id="{B635E56B-7EE2-E9A7-E0BE-12E85ECF515F}"/>
            </a:ext>
          </a:extLst>
        </p:cNvPr>
        <p:cNvGrpSpPr/>
        <p:nvPr/>
      </p:nvGrpSpPr>
      <p:grpSpPr>
        <a:xfrm>
          <a:off x="0" y="0"/>
          <a:ext cx="0" cy="0"/>
          <a:chOff x="0" y="0"/>
          <a:chExt cx="0" cy="0"/>
        </a:xfrm>
      </p:grpSpPr>
      <p:sp>
        <p:nvSpPr>
          <p:cNvPr id="88" name="Google Shape;88;p:notes">
            <a:extLst>
              <a:ext uri="{FF2B5EF4-FFF2-40B4-BE49-F238E27FC236}">
                <a16:creationId xmlns:a16="http://schemas.microsoft.com/office/drawing/2014/main" id="{6FE71D99-81E3-72FD-F546-4744868A6156}"/>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p:notes">
            <a:extLst>
              <a:ext uri="{FF2B5EF4-FFF2-40B4-BE49-F238E27FC236}">
                <a16:creationId xmlns:a16="http://schemas.microsoft.com/office/drawing/2014/main" id="{62D6A089-4F47-1CB0-CD12-DF9B98C2C420}"/>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2579939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a:extLst>
            <a:ext uri="{FF2B5EF4-FFF2-40B4-BE49-F238E27FC236}">
              <a16:creationId xmlns:a16="http://schemas.microsoft.com/office/drawing/2014/main" id="{B621700F-E96F-486A-D395-09CAD1248C69}"/>
            </a:ext>
          </a:extLst>
        </p:cNvPr>
        <p:cNvGrpSpPr/>
        <p:nvPr/>
      </p:nvGrpSpPr>
      <p:grpSpPr>
        <a:xfrm>
          <a:off x="0" y="0"/>
          <a:ext cx="0" cy="0"/>
          <a:chOff x="0" y="0"/>
          <a:chExt cx="0" cy="0"/>
        </a:xfrm>
      </p:grpSpPr>
      <p:sp>
        <p:nvSpPr>
          <p:cNvPr id="88" name="Google Shape;88;p:notes">
            <a:extLst>
              <a:ext uri="{FF2B5EF4-FFF2-40B4-BE49-F238E27FC236}">
                <a16:creationId xmlns:a16="http://schemas.microsoft.com/office/drawing/2014/main" id="{8849D5A7-8C83-F6B1-10AC-D663AA81B58D}"/>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p:notes">
            <a:extLst>
              <a:ext uri="{FF2B5EF4-FFF2-40B4-BE49-F238E27FC236}">
                <a16:creationId xmlns:a16="http://schemas.microsoft.com/office/drawing/2014/main" id="{7E516FA0-714B-9054-AF31-726D90F9380D}"/>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31583217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a:extLst>
            <a:ext uri="{FF2B5EF4-FFF2-40B4-BE49-F238E27FC236}">
              <a16:creationId xmlns:a16="http://schemas.microsoft.com/office/drawing/2014/main" id="{A44B3454-2D00-A652-A279-4A81AF8EB833}"/>
            </a:ext>
          </a:extLst>
        </p:cNvPr>
        <p:cNvGrpSpPr/>
        <p:nvPr/>
      </p:nvGrpSpPr>
      <p:grpSpPr>
        <a:xfrm>
          <a:off x="0" y="0"/>
          <a:ext cx="0" cy="0"/>
          <a:chOff x="0" y="0"/>
          <a:chExt cx="0" cy="0"/>
        </a:xfrm>
      </p:grpSpPr>
      <p:sp>
        <p:nvSpPr>
          <p:cNvPr id="88" name="Google Shape;88;p:notes">
            <a:extLst>
              <a:ext uri="{FF2B5EF4-FFF2-40B4-BE49-F238E27FC236}">
                <a16:creationId xmlns:a16="http://schemas.microsoft.com/office/drawing/2014/main" id="{4898DEC4-B374-F789-CFB7-84DA0B93F2D9}"/>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p:notes">
            <a:extLst>
              <a:ext uri="{FF2B5EF4-FFF2-40B4-BE49-F238E27FC236}">
                <a16:creationId xmlns:a16="http://schemas.microsoft.com/office/drawing/2014/main" id="{C9854DB7-BFE0-4F14-4FB1-7EE916EC2A7C}"/>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30320652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a:extLst>
            <a:ext uri="{FF2B5EF4-FFF2-40B4-BE49-F238E27FC236}">
              <a16:creationId xmlns:a16="http://schemas.microsoft.com/office/drawing/2014/main" id="{525285B9-B02D-6C65-5F11-47E1591A2AC0}"/>
            </a:ext>
          </a:extLst>
        </p:cNvPr>
        <p:cNvGrpSpPr/>
        <p:nvPr/>
      </p:nvGrpSpPr>
      <p:grpSpPr>
        <a:xfrm>
          <a:off x="0" y="0"/>
          <a:ext cx="0" cy="0"/>
          <a:chOff x="0" y="0"/>
          <a:chExt cx="0" cy="0"/>
        </a:xfrm>
      </p:grpSpPr>
      <p:sp>
        <p:nvSpPr>
          <p:cNvPr id="88" name="Google Shape;88;p:notes">
            <a:extLst>
              <a:ext uri="{FF2B5EF4-FFF2-40B4-BE49-F238E27FC236}">
                <a16:creationId xmlns:a16="http://schemas.microsoft.com/office/drawing/2014/main" id="{6FEB3FAC-E131-169A-DB09-66C8D8B6ECDC}"/>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p:notes">
            <a:extLst>
              <a:ext uri="{FF2B5EF4-FFF2-40B4-BE49-F238E27FC236}">
                <a16:creationId xmlns:a16="http://schemas.microsoft.com/office/drawing/2014/main" id="{D5FA86F5-9E72-007D-05A7-92A7F9AA3CC1}"/>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18280294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a:extLst>
            <a:ext uri="{FF2B5EF4-FFF2-40B4-BE49-F238E27FC236}">
              <a16:creationId xmlns:a16="http://schemas.microsoft.com/office/drawing/2014/main" id="{FD5624E3-DBCB-0EEA-94AE-7A75434A665E}"/>
            </a:ext>
          </a:extLst>
        </p:cNvPr>
        <p:cNvGrpSpPr/>
        <p:nvPr/>
      </p:nvGrpSpPr>
      <p:grpSpPr>
        <a:xfrm>
          <a:off x="0" y="0"/>
          <a:ext cx="0" cy="0"/>
          <a:chOff x="0" y="0"/>
          <a:chExt cx="0" cy="0"/>
        </a:xfrm>
      </p:grpSpPr>
      <p:sp>
        <p:nvSpPr>
          <p:cNvPr id="88" name="Google Shape;88;p:notes">
            <a:extLst>
              <a:ext uri="{FF2B5EF4-FFF2-40B4-BE49-F238E27FC236}">
                <a16:creationId xmlns:a16="http://schemas.microsoft.com/office/drawing/2014/main" id="{6453E0F8-5077-0D3B-9607-B4FCF820E761}"/>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p:notes">
            <a:extLst>
              <a:ext uri="{FF2B5EF4-FFF2-40B4-BE49-F238E27FC236}">
                <a16:creationId xmlns:a16="http://schemas.microsoft.com/office/drawing/2014/main" id="{A48F28D6-4877-FFA9-130D-6E8D15E1A837}"/>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4898561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a:extLst>
            <a:ext uri="{FF2B5EF4-FFF2-40B4-BE49-F238E27FC236}">
              <a16:creationId xmlns:a16="http://schemas.microsoft.com/office/drawing/2014/main" id="{06610338-0075-0C0A-79DE-571DAAE88BF0}"/>
            </a:ext>
          </a:extLst>
        </p:cNvPr>
        <p:cNvGrpSpPr/>
        <p:nvPr/>
      </p:nvGrpSpPr>
      <p:grpSpPr>
        <a:xfrm>
          <a:off x="0" y="0"/>
          <a:ext cx="0" cy="0"/>
          <a:chOff x="0" y="0"/>
          <a:chExt cx="0" cy="0"/>
        </a:xfrm>
      </p:grpSpPr>
      <p:sp>
        <p:nvSpPr>
          <p:cNvPr id="88" name="Google Shape;88;p:notes">
            <a:extLst>
              <a:ext uri="{FF2B5EF4-FFF2-40B4-BE49-F238E27FC236}">
                <a16:creationId xmlns:a16="http://schemas.microsoft.com/office/drawing/2014/main" id="{02D473F2-0612-BED8-052D-5D07B5E86D8C}"/>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p:notes">
            <a:extLst>
              <a:ext uri="{FF2B5EF4-FFF2-40B4-BE49-F238E27FC236}">
                <a16:creationId xmlns:a16="http://schemas.microsoft.com/office/drawing/2014/main" id="{7C2BB578-30B9-C1F6-B5BE-E7E557D6F516}"/>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6485393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a:extLst>
            <a:ext uri="{FF2B5EF4-FFF2-40B4-BE49-F238E27FC236}">
              <a16:creationId xmlns:a16="http://schemas.microsoft.com/office/drawing/2014/main" id="{28965077-36F0-EE0B-39E5-0BFE3FC1FA33}"/>
            </a:ext>
          </a:extLst>
        </p:cNvPr>
        <p:cNvGrpSpPr/>
        <p:nvPr/>
      </p:nvGrpSpPr>
      <p:grpSpPr>
        <a:xfrm>
          <a:off x="0" y="0"/>
          <a:ext cx="0" cy="0"/>
          <a:chOff x="0" y="0"/>
          <a:chExt cx="0" cy="0"/>
        </a:xfrm>
      </p:grpSpPr>
      <p:sp>
        <p:nvSpPr>
          <p:cNvPr id="88" name="Google Shape;88;p:notes">
            <a:extLst>
              <a:ext uri="{FF2B5EF4-FFF2-40B4-BE49-F238E27FC236}">
                <a16:creationId xmlns:a16="http://schemas.microsoft.com/office/drawing/2014/main" id="{377F179C-E3A4-4151-DA8E-8DCF6FBB0BB7}"/>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p:notes">
            <a:extLst>
              <a:ext uri="{FF2B5EF4-FFF2-40B4-BE49-F238E27FC236}">
                <a16:creationId xmlns:a16="http://schemas.microsoft.com/office/drawing/2014/main" id="{776805BF-A022-3886-21CD-2751187F0E6F}"/>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72370474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a:extLst>
            <a:ext uri="{FF2B5EF4-FFF2-40B4-BE49-F238E27FC236}">
              <a16:creationId xmlns:a16="http://schemas.microsoft.com/office/drawing/2014/main" id="{848FDDBC-B9B7-FED7-2F4E-87AF00B6A660}"/>
            </a:ext>
          </a:extLst>
        </p:cNvPr>
        <p:cNvGrpSpPr/>
        <p:nvPr/>
      </p:nvGrpSpPr>
      <p:grpSpPr>
        <a:xfrm>
          <a:off x="0" y="0"/>
          <a:ext cx="0" cy="0"/>
          <a:chOff x="0" y="0"/>
          <a:chExt cx="0" cy="0"/>
        </a:xfrm>
      </p:grpSpPr>
      <p:sp>
        <p:nvSpPr>
          <p:cNvPr id="88" name="Google Shape;88;p:notes">
            <a:extLst>
              <a:ext uri="{FF2B5EF4-FFF2-40B4-BE49-F238E27FC236}">
                <a16:creationId xmlns:a16="http://schemas.microsoft.com/office/drawing/2014/main" id="{6A9EE313-2F57-39F1-07B1-F21DCF839C92}"/>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p:notes">
            <a:extLst>
              <a:ext uri="{FF2B5EF4-FFF2-40B4-BE49-F238E27FC236}">
                <a16:creationId xmlns:a16="http://schemas.microsoft.com/office/drawing/2014/main" id="{29EFF32D-F5E5-9AB3-87B0-23F876787059}"/>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66529721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a:extLst>
            <a:ext uri="{FF2B5EF4-FFF2-40B4-BE49-F238E27FC236}">
              <a16:creationId xmlns:a16="http://schemas.microsoft.com/office/drawing/2014/main" id="{726FC917-F8F9-3411-D7D1-6C40539E43EE}"/>
            </a:ext>
          </a:extLst>
        </p:cNvPr>
        <p:cNvGrpSpPr/>
        <p:nvPr/>
      </p:nvGrpSpPr>
      <p:grpSpPr>
        <a:xfrm>
          <a:off x="0" y="0"/>
          <a:ext cx="0" cy="0"/>
          <a:chOff x="0" y="0"/>
          <a:chExt cx="0" cy="0"/>
        </a:xfrm>
      </p:grpSpPr>
      <p:sp>
        <p:nvSpPr>
          <p:cNvPr id="88" name="Google Shape;88;p:notes">
            <a:extLst>
              <a:ext uri="{FF2B5EF4-FFF2-40B4-BE49-F238E27FC236}">
                <a16:creationId xmlns:a16="http://schemas.microsoft.com/office/drawing/2014/main" id="{20785B33-189E-3A90-5B58-26AE87C8E185}"/>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p:notes">
            <a:extLst>
              <a:ext uri="{FF2B5EF4-FFF2-40B4-BE49-F238E27FC236}">
                <a16:creationId xmlns:a16="http://schemas.microsoft.com/office/drawing/2014/main" id="{F91A411A-852D-E25A-D300-C81D3DF4271C}"/>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78599043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a:extLst>
            <a:ext uri="{FF2B5EF4-FFF2-40B4-BE49-F238E27FC236}">
              <a16:creationId xmlns:a16="http://schemas.microsoft.com/office/drawing/2014/main" id="{CCD843F6-9F6A-2E59-4725-E00BE49CB105}"/>
            </a:ext>
          </a:extLst>
        </p:cNvPr>
        <p:cNvGrpSpPr/>
        <p:nvPr/>
      </p:nvGrpSpPr>
      <p:grpSpPr>
        <a:xfrm>
          <a:off x="0" y="0"/>
          <a:ext cx="0" cy="0"/>
          <a:chOff x="0" y="0"/>
          <a:chExt cx="0" cy="0"/>
        </a:xfrm>
      </p:grpSpPr>
      <p:sp>
        <p:nvSpPr>
          <p:cNvPr id="88" name="Google Shape;88;p:notes">
            <a:extLst>
              <a:ext uri="{FF2B5EF4-FFF2-40B4-BE49-F238E27FC236}">
                <a16:creationId xmlns:a16="http://schemas.microsoft.com/office/drawing/2014/main" id="{3D420DCB-7FC8-D10B-21E8-5C6293D1EC3D}"/>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p:notes">
            <a:extLst>
              <a:ext uri="{FF2B5EF4-FFF2-40B4-BE49-F238E27FC236}">
                <a16:creationId xmlns:a16="http://schemas.microsoft.com/office/drawing/2014/main" id="{91B80A00-175B-A05C-331B-430F958E27E5}"/>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0692789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a:extLst>
            <a:ext uri="{FF2B5EF4-FFF2-40B4-BE49-F238E27FC236}">
              <a16:creationId xmlns:a16="http://schemas.microsoft.com/office/drawing/2014/main" id="{F7F577C3-C78B-639B-5B80-46BDE4DD1AC2}"/>
            </a:ext>
          </a:extLst>
        </p:cNvPr>
        <p:cNvGrpSpPr/>
        <p:nvPr/>
      </p:nvGrpSpPr>
      <p:grpSpPr>
        <a:xfrm>
          <a:off x="0" y="0"/>
          <a:ext cx="0" cy="0"/>
          <a:chOff x="0" y="0"/>
          <a:chExt cx="0" cy="0"/>
        </a:xfrm>
      </p:grpSpPr>
      <p:sp>
        <p:nvSpPr>
          <p:cNvPr id="88" name="Google Shape;88;p:notes">
            <a:extLst>
              <a:ext uri="{FF2B5EF4-FFF2-40B4-BE49-F238E27FC236}">
                <a16:creationId xmlns:a16="http://schemas.microsoft.com/office/drawing/2014/main" id="{482EDDF2-96AE-985F-705D-D26D32F00C13}"/>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p:notes">
            <a:extLst>
              <a:ext uri="{FF2B5EF4-FFF2-40B4-BE49-F238E27FC236}">
                <a16:creationId xmlns:a16="http://schemas.microsoft.com/office/drawing/2014/main" id="{6CDD91F4-B44E-CA9E-5E33-03BA897689CC}"/>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4333137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a:extLst>
            <a:ext uri="{FF2B5EF4-FFF2-40B4-BE49-F238E27FC236}">
              <a16:creationId xmlns:a16="http://schemas.microsoft.com/office/drawing/2014/main" id="{7B989601-41E9-FFD9-B207-BFDE08E3973C}"/>
            </a:ext>
          </a:extLst>
        </p:cNvPr>
        <p:cNvGrpSpPr/>
        <p:nvPr/>
      </p:nvGrpSpPr>
      <p:grpSpPr>
        <a:xfrm>
          <a:off x="0" y="0"/>
          <a:ext cx="0" cy="0"/>
          <a:chOff x="0" y="0"/>
          <a:chExt cx="0" cy="0"/>
        </a:xfrm>
      </p:grpSpPr>
      <p:sp>
        <p:nvSpPr>
          <p:cNvPr id="88" name="Google Shape;88;p:notes">
            <a:extLst>
              <a:ext uri="{FF2B5EF4-FFF2-40B4-BE49-F238E27FC236}">
                <a16:creationId xmlns:a16="http://schemas.microsoft.com/office/drawing/2014/main" id="{9ABE5906-D0A0-5183-5C6B-B0C38500B7D5}"/>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p:notes">
            <a:extLst>
              <a:ext uri="{FF2B5EF4-FFF2-40B4-BE49-F238E27FC236}">
                <a16:creationId xmlns:a16="http://schemas.microsoft.com/office/drawing/2014/main" id="{9DFA6BE3-31B8-2291-3C24-6E9DCE88178D}"/>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27561713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a:extLst>
            <a:ext uri="{FF2B5EF4-FFF2-40B4-BE49-F238E27FC236}">
              <a16:creationId xmlns:a16="http://schemas.microsoft.com/office/drawing/2014/main" id="{A9797EC4-745D-39B4-7873-DA82AF75A39F}"/>
            </a:ext>
          </a:extLst>
        </p:cNvPr>
        <p:cNvGrpSpPr/>
        <p:nvPr/>
      </p:nvGrpSpPr>
      <p:grpSpPr>
        <a:xfrm>
          <a:off x="0" y="0"/>
          <a:ext cx="0" cy="0"/>
          <a:chOff x="0" y="0"/>
          <a:chExt cx="0" cy="0"/>
        </a:xfrm>
      </p:grpSpPr>
      <p:sp>
        <p:nvSpPr>
          <p:cNvPr id="88" name="Google Shape;88;p:notes">
            <a:extLst>
              <a:ext uri="{FF2B5EF4-FFF2-40B4-BE49-F238E27FC236}">
                <a16:creationId xmlns:a16="http://schemas.microsoft.com/office/drawing/2014/main" id="{E0C3E1A3-7ED5-E42E-13D2-811781E688F9}"/>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p:notes">
            <a:extLst>
              <a:ext uri="{FF2B5EF4-FFF2-40B4-BE49-F238E27FC236}">
                <a16:creationId xmlns:a16="http://schemas.microsoft.com/office/drawing/2014/main" id="{F571E59E-8ABC-F997-7634-8D9ABD1E85D9}"/>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8390016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a:extLst>
            <a:ext uri="{FF2B5EF4-FFF2-40B4-BE49-F238E27FC236}">
              <a16:creationId xmlns:a16="http://schemas.microsoft.com/office/drawing/2014/main" id="{3129A955-0304-6C1B-AE00-815B9FB62EBB}"/>
            </a:ext>
          </a:extLst>
        </p:cNvPr>
        <p:cNvGrpSpPr/>
        <p:nvPr/>
      </p:nvGrpSpPr>
      <p:grpSpPr>
        <a:xfrm>
          <a:off x="0" y="0"/>
          <a:ext cx="0" cy="0"/>
          <a:chOff x="0" y="0"/>
          <a:chExt cx="0" cy="0"/>
        </a:xfrm>
      </p:grpSpPr>
      <p:sp>
        <p:nvSpPr>
          <p:cNvPr id="88" name="Google Shape;88;p:notes">
            <a:extLst>
              <a:ext uri="{FF2B5EF4-FFF2-40B4-BE49-F238E27FC236}">
                <a16:creationId xmlns:a16="http://schemas.microsoft.com/office/drawing/2014/main" id="{E2E20C79-27A5-8305-E217-5B6FD4DF1617}"/>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p:notes">
            <a:extLst>
              <a:ext uri="{FF2B5EF4-FFF2-40B4-BE49-F238E27FC236}">
                <a16:creationId xmlns:a16="http://schemas.microsoft.com/office/drawing/2014/main" id="{F4718841-63D9-01A2-51AE-BA12593EDE65}"/>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85146857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a:extLst>
            <a:ext uri="{FF2B5EF4-FFF2-40B4-BE49-F238E27FC236}">
              <a16:creationId xmlns:a16="http://schemas.microsoft.com/office/drawing/2014/main" id="{086A760F-3F0C-0DA7-C346-D9DE101361A9}"/>
            </a:ext>
          </a:extLst>
        </p:cNvPr>
        <p:cNvGrpSpPr/>
        <p:nvPr/>
      </p:nvGrpSpPr>
      <p:grpSpPr>
        <a:xfrm>
          <a:off x="0" y="0"/>
          <a:ext cx="0" cy="0"/>
          <a:chOff x="0" y="0"/>
          <a:chExt cx="0" cy="0"/>
        </a:xfrm>
      </p:grpSpPr>
      <p:sp>
        <p:nvSpPr>
          <p:cNvPr id="88" name="Google Shape;88;p:notes">
            <a:extLst>
              <a:ext uri="{FF2B5EF4-FFF2-40B4-BE49-F238E27FC236}">
                <a16:creationId xmlns:a16="http://schemas.microsoft.com/office/drawing/2014/main" id="{89FA19CA-2B98-9BAA-EB60-AB7895D4E75B}"/>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p:notes">
            <a:extLst>
              <a:ext uri="{FF2B5EF4-FFF2-40B4-BE49-F238E27FC236}">
                <a16:creationId xmlns:a16="http://schemas.microsoft.com/office/drawing/2014/main" id="{794133B1-C17F-BCE5-050C-39AA9B610860}"/>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88982327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a:extLst>
            <a:ext uri="{FF2B5EF4-FFF2-40B4-BE49-F238E27FC236}">
              <a16:creationId xmlns:a16="http://schemas.microsoft.com/office/drawing/2014/main" id="{146798E5-316C-9070-E45C-A448696B1B35}"/>
            </a:ext>
          </a:extLst>
        </p:cNvPr>
        <p:cNvGrpSpPr/>
        <p:nvPr/>
      </p:nvGrpSpPr>
      <p:grpSpPr>
        <a:xfrm>
          <a:off x="0" y="0"/>
          <a:ext cx="0" cy="0"/>
          <a:chOff x="0" y="0"/>
          <a:chExt cx="0" cy="0"/>
        </a:xfrm>
      </p:grpSpPr>
      <p:sp>
        <p:nvSpPr>
          <p:cNvPr id="88" name="Google Shape;88;p:notes">
            <a:extLst>
              <a:ext uri="{FF2B5EF4-FFF2-40B4-BE49-F238E27FC236}">
                <a16:creationId xmlns:a16="http://schemas.microsoft.com/office/drawing/2014/main" id="{DE4F7A43-49CC-54C9-0E46-D7337FC651A2}"/>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p:notes">
            <a:extLst>
              <a:ext uri="{FF2B5EF4-FFF2-40B4-BE49-F238E27FC236}">
                <a16:creationId xmlns:a16="http://schemas.microsoft.com/office/drawing/2014/main" id="{DE418008-3652-C7E0-D177-FD7C30D46848}"/>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7110916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a:extLst>
            <a:ext uri="{FF2B5EF4-FFF2-40B4-BE49-F238E27FC236}">
              <a16:creationId xmlns:a16="http://schemas.microsoft.com/office/drawing/2014/main" id="{68BEE7D2-3B8F-B099-ED51-28C543A16615}"/>
            </a:ext>
          </a:extLst>
        </p:cNvPr>
        <p:cNvGrpSpPr/>
        <p:nvPr/>
      </p:nvGrpSpPr>
      <p:grpSpPr>
        <a:xfrm>
          <a:off x="0" y="0"/>
          <a:ext cx="0" cy="0"/>
          <a:chOff x="0" y="0"/>
          <a:chExt cx="0" cy="0"/>
        </a:xfrm>
      </p:grpSpPr>
      <p:sp>
        <p:nvSpPr>
          <p:cNvPr id="88" name="Google Shape;88;p:notes">
            <a:extLst>
              <a:ext uri="{FF2B5EF4-FFF2-40B4-BE49-F238E27FC236}">
                <a16:creationId xmlns:a16="http://schemas.microsoft.com/office/drawing/2014/main" id="{7ADD585C-0B53-6AF2-1883-34AAF5419463}"/>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p:notes">
            <a:extLst>
              <a:ext uri="{FF2B5EF4-FFF2-40B4-BE49-F238E27FC236}">
                <a16:creationId xmlns:a16="http://schemas.microsoft.com/office/drawing/2014/main" id="{BD9E5562-0EF3-13F9-556D-EB2C738934A5}"/>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26300041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a:extLst>
            <a:ext uri="{FF2B5EF4-FFF2-40B4-BE49-F238E27FC236}">
              <a16:creationId xmlns:a16="http://schemas.microsoft.com/office/drawing/2014/main" id="{04EE0896-DDDE-01C9-0490-6AA9ACBEDB35}"/>
            </a:ext>
          </a:extLst>
        </p:cNvPr>
        <p:cNvGrpSpPr/>
        <p:nvPr/>
      </p:nvGrpSpPr>
      <p:grpSpPr>
        <a:xfrm>
          <a:off x="0" y="0"/>
          <a:ext cx="0" cy="0"/>
          <a:chOff x="0" y="0"/>
          <a:chExt cx="0" cy="0"/>
        </a:xfrm>
      </p:grpSpPr>
      <p:sp>
        <p:nvSpPr>
          <p:cNvPr id="88" name="Google Shape;88;p:notes">
            <a:extLst>
              <a:ext uri="{FF2B5EF4-FFF2-40B4-BE49-F238E27FC236}">
                <a16:creationId xmlns:a16="http://schemas.microsoft.com/office/drawing/2014/main" id="{4F455942-C91F-0D18-9FA4-CBE181CEE868}"/>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p:notes">
            <a:extLst>
              <a:ext uri="{FF2B5EF4-FFF2-40B4-BE49-F238E27FC236}">
                <a16:creationId xmlns:a16="http://schemas.microsoft.com/office/drawing/2014/main" id="{61E3D636-0B67-7192-809F-0825512E4227}"/>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16115176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a:extLst>
            <a:ext uri="{FF2B5EF4-FFF2-40B4-BE49-F238E27FC236}">
              <a16:creationId xmlns:a16="http://schemas.microsoft.com/office/drawing/2014/main" id="{DA5D0908-9D27-C5B5-83BE-5AF2866EEE1A}"/>
            </a:ext>
          </a:extLst>
        </p:cNvPr>
        <p:cNvGrpSpPr/>
        <p:nvPr/>
      </p:nvGrpSpPr>
      <p:grpSpPr>
        <a:xfrm>
          <a:off x="0" y="0"/>
          <a:ext cx="0" cy="0"/>
          <a:chOff x="0" y="0"/>
          <a:chExt cx="0" cy="0"/>
        </a:xfrm>
      </p:grpSpPr>
      <p:sp>
        <p:nvSpPr>
          <p:cNvPr id="88" name="Google Shape;88;p:notes">
            <a:extLst>
              <a:ext uri="{FF2B5EF4-FFF2-40B4-BE49-F238E27FC236}">
                <a16:creationId xmlns:a16="http://schemas.microsoft.com/office/drawing/2014/main" id="{F310DA67-0E2B-63E7-1128-F553AC139F8F}"/>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p:notes">
            <a:extLst>
              <a:ext uri="{FF2B5EF4-FFF2-40B4-BE49-F238E27FC236}">
                <a16:creationId xmlns:a16="http://schemas.microsoft.com/office/drawing/2014/main" id="{52DC4712-E38F-AF81-4251-CD064556577E}"/>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06263869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a:extLst>
            <a:ext uri="{FF2B5EF4-FFF2-40B4-BE49-F238E27FC236}">
              <a16:creationId xmlns:a16="http://schemas.microsoft.com/office/drawing/2014/main" id="{6EF35BD4-730B-C0CC-ED5B-E9D53F574D82}"/>
            </a:ext>
          </a:extLst>
        </p:cNvPr>
        <p:cNvGrpSpPr/>
        <p:nvPr/>
      </p:nvGrpSpPr>
      <p:grpSpPr>
        <a:xfrm>
          <a:off x="0" y="0"/>
          <a:ext cx="0" cy="0"/>
          <a:chOff x="0" y="0"/>
          <a:chExt cx="0" cy="0"/>
        </a:xfrm>
      </p:grpSpPr>
      <p:sp>
        <p:nvSpPr>
          <p:cNvPr id="88" name="Google Shape;88;p:notes">
            <a:extLst>
              <a:ext uri="{FF2B5EF4-FFF2-40B4-BE49-F238E27FC236}">
                <a16:creationId xmlns:a16="http://schemas.microsoft.com/office/drawing/2014/main" id="{31273B8E-619D-0929-47F1-44535B0140D0}"/>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p:notes">
            <a:extLst>
              <a:ext uri="{FF2B5EF4-FFF2-40B4-BE49-F238E27FC236}">
                <a16:creationId xmlns:a16="http://schemas.microsoft.com/office/drawing/2014/main" id="{9FDAEA38-3A6F-32B8-467A-210A49BA6090}"/>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56715692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a:extLst>
            <a:ext uri="{FF2B5EF4-FFF2-40B4-BE49-F238E27FC236}">
              <a16:creationId xmlns:a16="http://schemas.microsoft.com/office/drawing/2014/main" id="{E7977D7D-B9A3-6A92-CA95-4CD28A28A771}"/>
            </a:ext>
          </a:extLst>
        </p:cNvPr>
        <p:cNvGrpSpPr/>
        <p:nvPr/>
      </p:nvGrpSpPr>
      <p:grpSpPr>
        <a:xfrm>
          <a:off x="0" y="0"/>
          <a:ext cx="0" cy="0"/>
          <a:chOff x="0" y="0"/>
          <a:chExt cx="0" cy="0"/>
        </a:xfrm>
      </p:grpSpPr>
      <p:sp>
        <p:nvSpPr>
          <p:cNvPr id="88" name="Google Shape;88;p:notes">
            <a:extLst>
              <a:ext uri="{FF2B5EF4-FFF2-40B4-BE49-F238E27FC236}">
                <a16:creationId xmlns:a16="http://schemas.microsoft.com/office/drawing/2014/main" id="{0B367E4B-780C-596D-5BE4-1AF382527EFF}"/>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p:notes">
            <a:extLst>
              <a:ext uri="{FF2B5EF4-FFF2-40B4-BE49-F238E27FC236}">
                <a16:creationId xmlns:a16="http://schemas.microsoft.com/office/drawing/2014/main" id="{2E009E97-001E-0DFF-710D-7D19F5B243FB}"/>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8994561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a:extLst>
            <a:ext uri="{FF2B5EF4-FFF2-40B4-BE49-F238E27FC236}">
              <a16:creationId xmlns:a16="http://schemas.microsoft.com/office/drawing/2014/main" id="{2C87BD02-2782-B86B-54BA-650420E4B5A7}"/>
            </a:ext>
          </a:extLst>
        </p:cNvPr>
        <p:cNvGrpSpPr/>
        <p:nvPr/>
      </p:nvGrpSpPr>
      <p:grpSpPr>
        <a:xfrm>
          <a:off x="0" y="0"/>
          <a:ext cx="0" cy="0"/>
          <a:chOff x="0" y="0"/>
          <a:chExt cx="0" cy="0"/>
        </a:xfrm>
      </p:grpSpPr>
      <p:sp>
        <p:nvSpPr>
          <p:cNvPr id="88" name="Google Shape;88;p:notes">
            <a:extLst>
              <a:ext uri="{FF2B5EF4-FFF2-40B4-BE49-F238E27FC236}">
                <a16:creationId xmlns:a16="http://schemas.microsoft.com/office/drawing/2014/main" id="{40C0C16A-DDA0-6328-0F65-3C867888223F}"/>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p:notes">
            <a:extLst>
              <a:ext uri="{FF2B5EF4-FFF2-40B4-BE49-F238E27FC236}">
                <a16:creationId xmlns:a16="http://schemas.microsoft.com/office/drawing/2014/main" id="{73720E59-E846-2152-4DFB-6F33BFF4579A}"/>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282967264"/>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a:extLst>
            <a:ext uri="{FF2B5EF4-FFF2-40B4-BE49-F238E27FC236}">
              <a16:creationId xmlns:a16="http://schemas.microsoft.com/office/drawing/2014/main" id="{02DFC8E5-C3BD-829D-3024-31DB37AD6677}"/>
            </a:ext>
          </a:extLst>
        </p:cNvPr>
        <p:cNvGrpSpPr/>
        <p:nvPr/>
      </p:nvGrpSpPr>
      <p:grpSpPr>
        <a:xfrm>
          <a:off x="0" y="0"/>
          <a:ext cx="0" cy="0"/>
          <a:chOff x="0" y="0"/>
          <a:chExt cx="0" cy="0"/>
        </a:xfrm>
      </p:grpSpPr>
      <p:sp>
        <p:nvSpPr>
          <p:cNvPr id="88" name="Google Shape;88;p:notes">
            <a:extLst>
              <a:ext uri="{FF2B5EF4-FFF2-40B4-BE49-F238E27FC236}">
                <a16:creationId xmlns:a16="http://schemas.microsoft.com/office/drawing/2014/main" id="{61426969-230E-1A95-236B-B6DA8638E434}"/>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p:notes">
            <a:extLst>
              <a:ext uri="{FF2B5EF4-FFF2-40B4-BE49-F238E27FC236}">
                <a16:creationId xmlns:a16="http://schemas.microsoft.com/office/drawing/2014/main" id="{D0BE6267-FC86-F510-B2E4-979C30D5009E}"/>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9052119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a:extLst>
            <a:ext uri="{FF2B5EF4-FFF2-40B4-BE49-F238E27FC236}">
              <a16:creationId xmlns:a16="http://schemas.microsoft.com/office/drawing/2014/main" id="{007C384F-A14F-7FCE-8E94-E4A8EA8E14B3}"/>
            </a:ext>
          </a:extLst>
        </p:cNvPr>
        <p:cNvGrpSpPr/>
        <p:nvPr/>
      </p:nvGrpSpPr>
      <p:grpSpPr>
        <a:xfrm>
          <a:off x="0" y="0"/>
          <a:ext cx="0" cy="0"/>
          <a:chOff x="0" y="0"/>
          <a:chExt cx="0" cy="0"/>
        </a:xfrm>
      </p:grpSpPr>
      <p:sp>
        <p:nvSpPr>
          <p:cNvPr id="88" name="Google Shape;88;p:notes">
            <a:extLst>
              <a:ext uri="{FF2B5EF4-FFF2-40B4-BE49-F238E27FC236}">
                <a16:creationId xmlns:a16="http://schemas.microsoft.com/office/drawing/2014/main" id="{33A318F1-8619-B6BA-71B1-85311FDB8F55}"/>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p:notes">
            <a:extLst>
              <a:ext uri="{FF2B5EF4-FFF2-40B4-BE49-F238E27FC236}">
                <a16:creationId xmlns:a16="http://schemas.microsoft.com/office/drawing/2014/main" id="{9C67D070-F018-8079-30B2-ED2786F09BA4}"/>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548124904"/>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a:extLst>
            <a:ext uri="{FF2B5EF4-FFF2-40B4-BE49-F238E27FC236}">
              <a16:creationId xmlns:a16="http://schemas.microsoft.com/office/drawing/2014/main" id="{BB6D0D18-8849-93C3-382D-80A754E165E2}"/>
            </a:ext>
          </a:extLst>
        </p:cNvPr>
        <p:cNvGrpSpPr/>
        <p:nvPr/>
      </p:nvGrpSpPr>
      <p:grpSpPr>
        <a:xfrm>
          <a:off x="0" y="0"/>
          <a:ext cx="0" cy="0"/>
          <a:chOff x="0" y="0"/>
          <a:chExt cx="0" cy="0"/>
        </a:xfrm>
      </p:grpSpPr>
      <p:sp>
        <p:nvSpPr>
          <p:cNvPr id="88" name="Google Shape;88;p:notes">
            <a:extLst>
              <a:ext uri="{FF2B5EF4-FFF2-40B4-BE49-F238E27FC236}">
                <a16:creationId xmlns:a16="http://schemas.microsoft.com/office/drawing/2014/main" id="{ED5CD8D9-50FD-C4F6-5BB2-7465B0EEB1DE}"/>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p:notes">
            <a:extLst>
              <a:ext uri="{FF2B5EF4-FFF2-40B4-BE49-F238E27FC236}">
                <a16:creationId xmlns:a16="http://schemas.microsoft.com/office/drawing/2014/main" id="{5374FB72-371F-6256-3E84-C65F46972815}"/>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326292140"/>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a:extLst>
            <a:ext uri="{FF2B5EF4-FFF2-40B4-BE49-F238E27FC236}">
              <a16:creationId xmlns:a16="http://schemas.microsoft.com/office/drawing/2014/main" id="{FD4803DE-CC33-274D-EA9A-75988D90CE6B}"/>
            </a:ext>
          </a:extLst>
        </p:cNvPr>
        <p:cNvGrpSpPr/>
        <p:nvPr/>
      </p:nvGrpSpPr>
      <p:grpSpPr>
        <a:xfrm>
          <a:off x="0" y="0"/>
          <a:ext cx="0" cy="0"/>
          <a:chOff x="0" y="0"/>
          <a:chExt cx="0" cy="0"/>
        </a:xfrm>
      </p:grpSpPr>
      <p:sp>
        <p:nvSpPr>
          <p:cNvPr id="88" name="Google Shape;88;p:notes">
            <a:extLst>
              <a:ext uri="{FF2B5EF4-FFF2-40B4-BE49-F238E27FC236}">
                <a16:creationId xmlns:a16="http://schemas.microsoft.com/office/drawing/2014/main" id="{402BFAF0-3358-3A85-ECA4-A58B6DF7CFBD}"/>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p:notes">
            <a:extLst>
              <a:ext uri="{FF2B5EF4-FFF2-40B4-BE49-F238E27FC236}">
                <a16:creationId xmlns:a16="http://schemas.microsoft.com/office/drawing/2014/main" id="{3B5C3BF6-E0A5-A943-ACA5-07BF2106FC0E}"/>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306905527"/>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a:extLst>
            <a:ext uri="{FF2B5EF4-FFF2-40B4-BE49-F238E27FC236}">
              <a16:creationId xmlns:a16="http://schemas.microsoft.com/office/drawing/2014/main" id="{FC61BDEC-7B96-A2B1-A6A1-96483E30C29E}"/>
            </a:ext>
          </a:extLst>
        </p:cNvPr>
        <p:cNvGrpSpPr/>
        <p:nvPr/>
      </p:nvGrpSpPr>
      <p:grpSpPr>
        <a:xfrm>
          <a:off x="0" y="0"/>
          <a:ext cx="0" cy="0"/>
          <a:chOff x="0" y="0"/>
          <a:chExt cx="0" cy="0"/>
        </a:xfrm>
      </p:grpSpPr>
      <p:sp>
        <p:nvSpPr>
          <p:cNvPr id="88" name="Google Shape;88;p:notes">
            <a:extLst>
              <a:ext uri="{FF2B5EF4-FFF2-40B4-BE49-F238E27FC236}">
                <a16:creationId xmlns:a16="http://schemas.microsoft.com/office/drawing/2014/main" id="{AB3DEB58-DE49-972B-303F-00FC9A2D0B85}"/>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p:notes">
            <a:extLst>
              <a:ext uri="{FF2B5EF4-FFF2-40B4-BE49-F238E27FC236}">
                <a16:creationId xmlns:a16="http://schemas.microsoft.com/office/drawing/2014/main" id="{F7A98CE7-5A7A-EB8C-7A97-474414C6D46A}"/>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0522825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a:extLst>
            <a:ext uri="{FF2B5EF4-FFF2-40B4-BE49-F238E27FC236}">
              <a16:creationId xmlns:a16="http://schemas.microsoft.com/office/drawing/2014/main" id="{EC4AFBE6-6CB1-B3F5-53D6-110BF30477F5}"/>
            </a:ext>
          </a:extLst>
        </p:cNvPr>
        <p:cNvGrpSpPr/>
        <p:nvPr/>
      </p:nvGrpSpPr>
      <p:grpSpPr>
        <a:xfrm>
          <a:off x="0" y="0"/>
          <a:ext cx="0" cy="0"/>
          <a:chOff x="0" y="0"/>
          <a:chExt cx="0" cy="0"/>
        </a:xfrm>
      </p:grpSpPr>
      <p:sp>
        <p:nvSpPr>
          <p:cNvPr id="88" name="Google Shape;88;p:notes">
            <a:extLst>
              <a:ext uri="{FF2B5EF4-FFF2-40B4-BE49-F238E27FC236}">
                <a16:creationId xmlns:a16="http://schemas.microsoft.com/office/drawing/2014/main" id="{44DD51F2-7865-BBB5-EF2C-EC6BAF7B9581}"/>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p:notes">
            <a:extLst>
              <a:ext uri="{FF2B5EF4-FFF2-40B4-BE49-F238E27FC236}">
                <a16:creationId xmlns:a16="http://schemas.microsoft.com/office/drawing/2014/main" id="{916E1690-7CCA-77BE-5093-F08B33F3CE56}"/>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664008366"/>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a:extLst>
            <a:ext uri="{FF2B5EF4-FFF2-40B4-BE49-F238E27FC236}">
              <a16:creationId xmlns:a16="http://schemas.microsoft.com/office/drawing/2014/main" id="{CF070A8D-2506-F45E-CC74-F37FB925D042}"/>
            </a:ext>
          </a:extLst>
        </p:cNvPr>
        <p:cNvGrpSpPr/>
        <p:nvPr/>
      </p:nvGrpSpPr>
      <p:grpSpPr>
        <a:xfrm>
          <a:off x="0" y="0"/>
          <a:ext cx="0" cy="0"/>
          <a:chOff x="0" y="0"/>
          <a:chExt cx="0" cy="0"/>
        </a:xfrm>
      </p:grpSpPr>
      <p:sp>
        <p:nvSpPr>
          <p:cNvPr id="88" name="Google Shape;88;p:notes">
            <a:extLst>
              <a:ext uri="{FF2B5EF4-FFF2-40B4-BE49-F238E27FC236}">
                <a16:creationId xmlns:a16="http://schemas.microsoft.com/office/drawing/2014/main" id="{E38E0982-8C7D-B21A-3158-C1582E37AFF8}"/>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p:notes">
            <a:extLst>
              <a:ext uri="{FF2B5EF4-FFF2-40B4-BE49-F238E27FC236}">
                <a16:creationId xmlns:a16="http://schemas.microsoft.com/office/drawing/2014/main" id="{945F191C-32C5-8D53-380F-8150FF317F91}"/>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183231913"/>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5"/>
        <p:cNvGrpSpPr/>
        <p:nvPr/>
      </p:nvGrpSpPr>
      <p:grpSpPr>
        <a:xfrm>
          <a:off x="0" y="0"/>
          <a:ext cx="0" cy="0"/>
          <a:chOff x="0" y="0"/>
          <a:chExt cx="0" cy="0"/>
        </a:xfrm>
      </p:grpSpPr>
      <p:sp>
        <p:nvSpPr>
          <p:cNvPr id="296" name="Google Shape;296;g35ed75ccf_010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7" name="Google Shape;297;g35ed75ccf_01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6420629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a:extLst>
            <a:ext uri="{FF2B5EF4-FFF2-40B4-BE49-F238E27FC236}">
              <a16:creationId xmlns:a16="http://schemas.microsoft.com/office/drawing/2014/main" id="{EF0D7E0A-29DC-C4E9-C55A-8A1D08A51B3F}"/>
            </a:ext>
          </a:extLst>
        </p:cNvPr>
        <p:cNvGrpSpPr/>
        <p:nvPr/>
      </p:nvGrpSpPr>
      <p:grpSpPr>
        <a:xfrm>
          <a:off x="0" y="0"/>
          <a:ext cx="0" cy="0"/>
          <a:chOff x="0" y="0"/>
          <a:chExt cx="0" cy="0"/>
        </a:xfrm>
      </p:grpSpPr>
      <p:sp>
        <p:nvSpPr>
          <p:cNvPr id="88" name="Google Shape;88;p:notes">
            <a:extLst>
              <a:ext uri="{FF2B5EF4-FFF2-40B4-BE49-F238E27FC236}">
                <a16:creationId xmlns:a16="http://schemas.microsoft.com/office/drawing/2014/main" id="{D0FA6E9B-7C6B-E68D-117D-92336B478BF4}"/>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p:notes">
            <a:extLst>
              <a:ext uri="{FF2B5EF4-FFF2-40B4-BE49-F238E27FC236}">
                <a16:creationId xmlns:a16="http://schemas.microsoft.com/office/drawing/2014/main" id="{436C2F1C-D2F7-77A3-08E0-7BF964331445}"/>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9134885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a:extLst>
            <a:ext uri="{FF2B5EF4-FFF2-40B4-BE49-F238E27FC236}">
              <a16:creationId xmlns:a16="http://schemas.microsoft.com/office/drawing/2014/main" id="{2A56751B-7095-067C-5B03-B7AD279B3F33}"/>
            </a:ext>
          </a:extLst>
        </p:cNvPr>
        <p:cNvGrpSpPr/>
        <p:nvPr/>
      </p:nvGrpSpPr>
      <p:grpSpPr>
        <a:xfrm>
          <a:off x="0" y="0"/>
          <a:ext cx="0" cy="0"/>
          <a:chOff x="0" y="0"/>
          <a:chExt cx="0" cy="0"/>
        </a:xfrm>
      </p:grpSpPr>
      <p:sp>
        <p:nvSpPr>
          <p:cNvPr id="88" name="Google Shape;88;p:notes">
            <a:extLst>
              <a:ext uri="{FF2B5EF4-FFF2-40B4-BE49-F238E27FC236}">
                <a16:creationId xmlns:a16="http://schemas.microsoft.com/office/drawing/2014/main" id="{4F5DB926-C608-8CCC-F8E2-866C852B231C}"/>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p:notes">
            <a:extLst>
              <a:ext uri="{FF2B5EF4-FFF2-40B4-BE49-F238E27FC236}">
                <a16:creationId xmlns:a16="http://schemas.microsoft.com/office/drawing/2014/main" id="{D3BA8FEB-4989-A1E0-B3E5-E0956DD437BD}"/>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212778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a:extLst>
            <a:ext uri="{FF2B5EF4-FFF2-40B4-BE49-F238E27FC236}">
              <a16:creationId xmlns:a16="http://schemas.microsoft.com/office/drawing/2014/main" id="{7E3FC526-4231-799D-4B1E-7E35CAE6F788}"/>
            </a:ext>
          </a:extLst>
        </p:cNvPr>
        <p:cNvGrpSpPr/>
        <p:nvPr/>
      </p:nvGrpSpPr>
      <p:grpSpPr>
        <a:xfrm>
          <a:off x="0" y="0"/>
          <a:ext cx="0" cy="0"/>
          <a:chOff x="0" y="0"/>
          <a:chExt cx="0" cy="0"/>
        </a:xfrm>
      </p:grpSpPr>
      <p:sp>
        <p:nvSpPr>
          <p:cNvPr id="88" name="Google Shape;88;p:notes">
            <a:extLst>
              <a:ext uri="{FF2B5EF4-FFF2-40B4-BE49-F238E27FC236}">
                <a16:creationId xmlns:a16="http://schemas.microsoft.com/office/drawing/2014/main" id="{AFDD9BB5-681B-946F-BE71-625552804195}"/>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p:notes">
            <a:extLst>
              <a:ext uri="{FF2B5EF4-FFF2-40B4-BE49-F238E27FC236}">
                <a16:creationId xmlns:a16="http://schemas.microsoft.com/office/drawing/2014/main" id="{0B545DE4-D0D3-54F4-B934-29BD98C8D456}"/>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116053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a:extLst>
            <a:ext uri="{FF2B5EF4-FFF2-40B4-BE49-F238E27FC236}">
              <a16:creationId xmlns:a16="http://schemas.microsoft.com/office/drawing/2014/main" id="{1EEF9593-952A-756E-75FC-B66771872DE9}"/>
            </a:ext>
          </a:extLst>
        </p:cNvPr>
        <p:cNvGrpSpPr/>
        <p:nvPr/>
      </p:nvGrpSpPr>
      <p:grpSpPr>
        <a:xfrm>
          <a:off x="0" y="0"/>
          <a:ext cx="0" cy="0"/>
          <a:chOff x="0" y="0"/>
          <a:chExt cx="0" cy="0"/>
        </a:xfrm>
      </p:grpSpPr>
      <p:sp>
        <p:nvSpPr>
          <p:cNvPr id="88" name="Google Shape;88;p:notes">
            <a:extLst>
              <a:ext uri="{FF2B5EF4-FFF2-40B4-BE49-F238E27FC236}">
                <a16:creationId xmlns:a16="http://schemas.microsoft.com/office/drawing/2014/main" id="{65A5828A-7E9E-010D-0041-F56A7FDD229A}"/>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p:notes">
            <a:extLst>
              <a:ext uri="{FF2B5EF4-FFF2-40B4-BE49-F238E27FC236}">
                <a16:creationId xmlns:a16="http://schemas.microsoft.com/office/drawing/2014/main" id="{40A9531C-5F1A-B6B9-F3EC-9E171C0D4678}"/>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596187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ni slajd">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46404" y="569214"/>
            <a:ext cx="7063740" cy="3031236"/>
          </a:xfrm>
        </p:spPr>
        <p:txBody>
          <a:bodyPr anchor="b">
            <a:normAutofit/>
          </a:bodyPr>
          <a:lstStyle>
            <a:lvl1pPr algn="l">
              <a:lnSpc>
                <a:spcPct val="85000"/>
              </a:lnSpc>
              <a:defRPr sz="5400" baseline="0">
                <a:solidFill>
                  <a:schemeClr val="tx1"/>
                </a:solidFill>
              </a:defRPr>
            </a:lvl1pPr>
          </a:lstStyle>
          <a:p>
            <a:r>
              <a:rPr lang="hr-HR"/>
              <a:t>Kliknite da biste uredili stil naslova matrice</a:t>
            </a:r>
            <a:endParaRPr lang="en-US" dirty="0"/>
          </a:p>
        </p:txBody>
      </p:sp>
      <p:sp>
        <p:nvSpPr>
          <p:cNvPr id="3" name="Subtitle 2"/>
          <p:cNvSpPr>
            <a:spLocks noGrp="1"/>
          </p:cNvSpPr>
          <p:nvPr>
            <p:ph type="subTitle" idx="1"/>
          </p:nvPr>
        </p:nvSpPr>
        <p:spPr>
          <a:xfrm>
            <a:off x="946404" y="3600450"/>
            <a:ext cx="7063740" cy="1268730"/>
          </a:xfrm>
        </p:spPr>
        <p:txBody>
          <a:bodyPr>
            <a:normAutofit/>
          </a:bodyPr>
          <a:lstStyle>
            <a:lvl1pPr marL="0" indent="0" algn="l">
              <a:buNone/>
              <a:defRPr sz="1650" baseline="0">
                <a:solidFill>
                  <a:schemeClr val="tx1">
                    <a:lumMod val="75000"/>
                  </a:schemeClr>
                </a:solidFill>
              </a:defRPr>
            </a:lvl1pPr>
            <a:lvl2pPr marL="342900" indent="0" algn="ctr">
              <a:buNone/>
              <a:defRPr sz="1650"/>
            </a:lvl2pPr>
            <a:lvl3pPr marL="685800" indent="0" algn="ctr">
              <a:buNone/>
              <a:defRPr sz="165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hr-HR"/>
              <a:t>Kliknite da biste uredili stil podnaslova matrice</a:t>
            </a:r>
            <a:endParaRPr lang="en-US" dirty="0"/>
          </a:p>
        </p:txBody>
      </p:sp>
      <p:sp>
        <p:nvSpPr>
          <p:cNvPr id="4" name="Date Placeholder 3"/>
          <p:cNvSpPr>
            <a:spLocks noGrp="1"/>
          </p:cNvSpPr>
          <p:nvPr>
            <p:ph type="dt" sz="half" idx="10"/>
          </p:nvPr>
        </p:nvSpPr>
        <p:spPr/>
        <p:txBody>
          <a:bodyPr/>
          <a:lstStyle>
            <a:lvl1pPr>
              <a:defRPr>
                <a:solidFill>
                  <a:schemeClr val="tx1">
                    <a:lumMod val="50000"/>
                  </a:schemeClr>
                </a:solidFill>
              </a:defRPr>
            </a:lvl1pPr>
          </a:lstStyle>
          <a:p>
            <a:fld id="{4AAD347D-5ACD-4C99-B74B-A9C85AD731AF}" type="datetimeFigureOut">
              <a:rPr lang="en-US" smtClean="0"/>
              <a:t>4/27/2026</a:t>
            </a:fld>
            <a:endParaRPr lang="en-US" dirty="0"/>
          </a:p>
        </p:txBody>
      </p:sp>
      <p:sp>
        <p:nvSpPr>
          <p:cNvPr id="5" name="Footer Placeholder 4"/>
          <p:cNvSpPr>
            <a:spLocks noGrp="1"/>
          </p:cNvSpPr>
          <p:nvPr>
            <p:ph type="ftr" sz="quarter" idx="11"/>
          </p:nvPr>
        </p:nvSpPr>
        <p:spPr/>
        <p:txBody>
          <a:bodyPr/>
          <a:lstStyle>
            <a:lvl1pPr>
              <a:defRPr>
                <a:solidFill>
                  <a:schemeClr val="tx1">
                    <a:lumMod val="6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pPr marL="0" lvl="0" indent="0" algn="r" rtl="0">
              <a:spcBef>
                <a:spcPts val="0"/>
              </a:spcBef>
              <a:spcAft>
                <a:spcPts val="0"/>
              </a:spcAft>
              <a:buNone/>
            </a:pPr>
            <a:fld id="{00000000-1234-1234-1234-123412341234}" type="slidenum">
              <a:rPr lang="en" smtClean="0"/>
              <a:t>‹#›</a:t>
            </a:fld>
            <a:endParaRPr lang="en"/>
          </a:p>
        </p:txBody>
      </p:sp>
      <p:sp>
        <p:nvSpPr>
          <p:cNvPr id="7" name="Rectangle 6"/>
          <p:cNvSpPr/>
          <p:nvPr/>
        </p:nvSpPr>
        <p:spPr>
          <a:xfrm>
            <a:off x="0" y="0"/>
            <a:ext cx="342900" cy="514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620591584"/>
      </p:ext>
    </p:extLst>
  </p:cSld>
  <p:clrMapOvr>
    <a:overrideClrMapping bg1="dk1" tx1="lt1" bg2="dk2" tx2="lt2" accent1="accent1" accent2="accent2" accent3="accent3" accent4="accent4" accent5="accent5" accent6="accent6" hlink="hlink" folHlink="folHlink"/>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Vertical Text Placeholder 2"/>
          <p:cNvSpPr>
            <a:spLocks noGrp="1"/>
          </p:cNvSpPr>
          <p:nvPr>
            <p:ph type="body" orient="vert" idx="1"/>
          </p:nvPr>
        </p:nvSpPr>
        <p:spPr/>
        <p:txBody>
          <a:bodyPr vert="eaVert"/>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t>4/27/2026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487441424"/>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86525" y="285750"/>
            <a:ext cx="1857375" cy="4423172"/>
          </a:xfrm>
        </p:spPr>
        <p:txBody>
          <a:bodyPr vert="eaVert"/>
          <a:lstStyle/>
          <a:p>
            <a:r>
              <a:rPr lang="hr-HR"/>
              <a:t>Kliknite da biste uredili stil naslova matrice</a:t>
            </a:r>
            <a:endParaRPr lang="en-US" dirty="0"/>
          </a:p>
        </p:txBody>
      </p:sp>
      <p:sp>
        <p:nvSpPr>
          <p:cNvPr id="3" name="Vertical Text Placeholder 2"/>
          <p:cNvSpPr>
            <a:spLocks noGrp="1"/>
          </p:cNvSpPr>
          <p:nvPr>
            <p:ph type="body" orient="vert" idx="1"/>
          </p:nvPr>
        </p:nvSpPr>
        <p:spPr>
          <a:xfrm>
            <a:off x="571500" y="285750"/>
            <a:ext cx="5800725" cy="4423172"/>
          </a:xfrm>
        </p:spPr>
        <p:txBody>
          <a:bodyPr vert="eaVert"/>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t>4/27/2026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1957507821"/>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type="title">
  <p:cSld name="Title">
    <p:bg>
      <p:bgPr>
        <a:gradFill>
          <a:gsLst>
            <a:gs pos="0">
              <a:schemeClr val="accent2"/>
            </a:gs>
            <a:gs pos="100000">
              <a:schemeClr val="dk1"/>
            </a:gs>
          </a:gsLst>
          <a:lin ang="8100019" scaled="0"/>
        </a:gradFill>
        <a:effectLst/>
      </p:bgPr>
    </p:bg>
    <p:spTree>
      <p:nvGrpSpPr>
        <p:cNvPr id="1" name="Shape 9"/>
        <p:cNvGrpSpPr/>
        <p:nvPr/>
      </p:nvGrpSpPr>
      <p:grpSpPr>
        <a:xfrm>
          <a:off x="0" y="0"/>
          <a:ext cx="0" cy="0"/>
          <a:chOff x="0" y="0"/>
          <a:chExt cx="0" cy="0"/>
        </a:xfrm>
      </p:grpSpPr>
      <p:sp>
        <p:nvSpPr>
          <p:cNvPr id="11" name="Google Shape;11;p2"/>
          <p:cNvSpPr txBox="1">
            <a:spLocks noGrp="1"/>
          </p:cNvSpPr>
          <p:nvPr>
            <p:ph type="ctrTitle"/>
          </p:nvPr>
        </p:nvSpPr>
        <p:spPr>
          <a:xfrm>
            <a:off x="1037875" y="1662450"/>
            <a:ext cx="7068300" cy="1818600"/>
          </a:xfrm>
          <a:prstGeom prst="rect">
            <a:avLst/>
          </a:prstGeom>
        </p:spPr>
        <p:txBody>
          <a:bodyPr spcFirstLastPara="1" wrap="square" lIns="0" tIns="0" rIns="0" bIns="0" anchor="ctr" anchorCtr="0">
            <a:noAutofit/>
          </a:bodyPr>
          <a:lstStyle>
            <a:lvl1pPr lvl="0" rtl="0">
              <a:lnSpc>
                <a:spcPct val="100000"/>
              </a:lnSpc>
              <a:spcBef>
                <a:spcPts val="0"/>
              </a:spcBef>
              <a:spcAft>
                <a:spcPts val="0"/>
              </a:spcAft>
              <a:buClr>
                <a:schemeClr val="lt1"/>
              </a:buClr>
              <a:buSzPts val="6800"/>
              <a:buNone/>
              <a:defRPr sz="6800">
                <a:solidFill>
                  <a:schemeClr val="lt1"/>
                </a:solidFill>
              </a:defRPr>
            </a:lvl1pPr>
            <a:lvl2pPr lvl="1" rtl="0">
              <a:lnSpc>
                <a:spcPct val="100000"/>
              </a:lnSpc>
              <a:spcBef>
                <a:spcPts val="0"/>
              </a:spcBef>
              <a:spcAft>
                <a:spcPts val="0"/>
              </a:spcAft>
              <a:buClr>
                <a:schemeClr val="lt1"/>
              </a:buClr>
              <a:buSzPts val="6800"/>
              <a:buNone/>
              <a:defRPr sz="6800">
                <a:solidFill>
                  <a:schemeClr val="lt1"/>
                </a:solidFill>
              </a:defRPr>
            </a:lvl2pPr>
            <a:lvl3pPr lvl="2" rtl="0">
              <a:lnSpc>
                <a:spcPct val="100000"/>
              </a:lnSpc>
              <a:spcBef>
                <a:spcPts val="0"/>
              </a:spcBef>
              <a:spcAft>
                <a:spcPts val="0"/>
              </a:spcAft>
              <a:buClr>
                <a:schemeClr val="lt1"/>
              </a:buClr>
              <a:buSzPts val="6800"/>
              <a:buNone/>
              <a:defRPr sz="6800">
                <a:solidFill>
                  <a:schemeClr val="lt1"/>
                </a:solidFill>
              </a:defRPr>
            </a:lvl3pPr>
            <a:lvl4pPr lvl="3" rtl="0">
              <a:lnSpc>
                <a:spcPct val="100000"/>
              </a:lnSpc>
              <a:spcBef>
                <a:spcPts val="0"/>
              </a:spcBef>
              <a:spcAft>
                <a:spcPts val="0"/>
              </a:spcAft>
              <a:buClr>
                <a:schemeClr val="lt1"/>
              </a:buClr>
              <a:buSzPts val="6800"/>
              <a:buNone/>
              <a:defRPr sz="6800">
                <a:solidFill>
                  <a:schemeClr val="lt1"/>
                </a:solidFill>
              </a:defRPr>
            </a:lvl4pPr>
            <a:lvl5pPr lvl="4" rtl="0">
              <a:lnSpc>
                <a:spcPct val="100000"/>
              </a:lnSpc>
              <a:spcBef>
                <a:spcPts val="0"/>
              </a:spcBef>
              <a:spcAft>
                <a:spcPts val="0"/>
              </a:spcAft>
              <a:buClr>
                <a:schemeClr val="lt1"/>
              </a:buClr>
              <a:buSzPts val="6800"/>
              <a:buNone/>
              <a:defRPr sz="6800">
                <a:solidFill>
                  <a:schemeClr val="lt1"/>
                </a:solidFill>
              </a:defRPr>
            </a:lvl5pPr>
            <a:lvl6pPr lvl="5" rtl="0">
              <a:lnSpc>
                <a:spcPct val="100000"/>
              </a:lnSpc>
              <a:spcBef>
                <a:spcPts val="0"/>
              </a:spcBef>
              <a:spcAft>
                <a:spcPts val="0"/>
              </a:spcAft>
              <a:buClr>
                <a:schemeClr val="lt1"/>
              </a:buClr>
              <a:buSzPts val="6800"/>
              <a:buNone/>
              <a:defRPr sz="6800">
                <a:solidFill>
                  <a:schemeClr val="lt1"/>
                </a:solidFill>
              </a:defRPr>
            </a:lvl6pPr>
            <a:lvl7pPr lvl="6" rtl="0">
              <a:lnSpc>
                <a:spcPct val="100000"/>
              </a:lnSpc>
              <a:spcBef>
                <a:spcPts val="0"/>
              </a:spcBef>
              <a:spcAft>
                <a:spcPts val="0"/>
              </a:spcAft>
              <a:buClr>
                <a:schemeClr val="lt1"/>
              </a:buClr>
              <a:buSzPts val="6800"/>
              <a:buNone/>
              <a:defRPr sz="6800">
                <a:solidFill>
                  <a:schemeClr val="lt1"/>
                </a:solidFill>
              </a:defRPr>
            </a:lvl7pPr>
            <a:lvl8pPr lvl="7" rtl="0">
              <a:lnSpc>
                <a:spcPct val="100000"/>
              </a:lnSpc>
              <a:spcBef>
                <a:spcPts val="0"/>
              </a:spcBef>
              <a:spcAft>
                <a:spcPts val="0"/>
              </a:spcAft>
              <a:buClr>
                <a:schemeClr val="lt1"/>
              </a:buClr>
              <a:buSzPts val="6800"/>
              <a:buNone/>
              <a:defRPr sz="6800">
                <a:solidFill>
                  <a:schemeClr val="lt1"/>
                </a:solidFill>
              </a:defRPr>
            </a:lvl8pPr>
            <a:lvl9pPr lvl="8" rtl="0">
              <a:lnSpc>
                <a:spcPct val="100000"/>
              </a:lnSpc>
              <a:spcBef>
                <a:spcPts val="0"/>
              </a:spcBef>
              <a:spcAft>
                <a:spcPts val="0"/>
              </a:spcAft>
              <a:buClr>
                <a:schemeClr val="lt1"/>
              </a:buClr>
              <a:buSzPts val="6800"/>
              <a:buNone/>
              <a:defRPr sz="6800">
                <a:solidFill>
                  <a:schemeClr val="lt1"/>
                </a:solidFill>
              </a:defRPr>
            </a:lvl9pPr>
          </a:lstStyle>
          <a:p>
            <a:endParaRPr/>
          </a:p>
        </p:txBody>
      </p:sp>
    </p:spTree>
    <p:extLst>
      <p:ext uri="{BB962C8B-B14F-4D97-AF65-F5344CB8AC3E}">
        <p14:creationId xmlns:p14="http://schemas.microsoft.com/office/powerpoint/2010/main" val="28030296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 1 column" type="tx">
  <p:cSld name="Title + 1 column">
    <p:spTree>
      <p:nvGrpSpPr>
        <p:cNvPr id="1" name="Shape 21"/>
        <p:cNvGrpSpPr/>
        <p:nvPr/>
      </p:nvGrpSpPr>
      <p:grpSpPr>
        <a:xfrm>
          <a:off x="0" y="0"/>
          <a:ext cx="0" cy="0"/>
          <a:chOff x="0" y="0"/>
          <a:chExt cx="0" cy="0"/>
        </a:xfrm>
      </p:grpSpPr>
      <p:sp>
        <p:nvSpPr>
          <p:cNvPr id="23" name="Google Shape;23;p5"/>
          <p:cNvSpPr txBox="1">
            <a:spLocks noGrp="1"/>
          </p:cNvSpPr>
          <p:nvPr>
            <p:ph type="title"/>
          </p:nvPr>
        </p:nvSpPr>
        <p:spPr>
          <a:xfrm>
            <a:off x="1037875" y="836000"/>
            <a:ext cx="7068300" cy="396300"/>
          </a:xfrm>
          <a:prstGeom prst="rect">
            <a:avLst/>
          </a:prstGeom>
        </p:spPr>
        <p:txBody>
          <a:bodyPr spcFirstLastPara="1" wrap="square" lIns="0" tIns="0" rIns="0" bIns="0" anchor="b" anchorCtr="0">
            <a:noAutofit/>
          </a:bodyPr>
          <a:lstStyle>
            <a:lvl1pPr lvl="0" rtl="0">
              <a:spcBef>
                <a:spcPts val="0"/>
              </a:spcBef>
              <a:spcAft>
                <a:spcPts val="0"/>
              </a:spcAft>
              <a:buSzPts val="3200"/>
              <a:buNone/>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endParaRPr/>
          </a:p>
        </p:txBody>
      </p:sp>
      <p:sp>
        <p:nvSpPr>
          <p:cNvPr id="24" name="Google Shape;24;p5"/>
          <p:cNvSpPr txBox="1">
            <a:spLocks noGrp="1"/>
          </p:cNvSpPr>
          <p:nvPr>
            <p:ph type="body" idx="1"/>
          </p:nvPr>
        </p:nvSpPr>
        <p:spPr>
          <a:xfrm>
            <a:off x="1037875" y="1353948"/>
            <a:ext cx="7068300" cy="3033900"/>
          </a:xfrm>
          <a:prstGeom prst="rect">
            <a:avLst/>
          </a:prstGeom>
        </p:spPr>
        <p:txBody>
          <a:bodyPr spcFirstLastPara="1" wrap="square" lIns="0" tIns="0" rIns="0" bIns="0" anchor="t" anchorCtr="0">
            <a:noAutofit/>
          </a:bodyPr>
          <a:lstStyle>
            <a:lvl1pPr marL="457200" lvl="0" indent="-381000" rtl="0">
              <a:spcBef>
                <a:spcPts val="600"/>
              </a:spcBef>
              <a:spcAft>
                <a:spcPts val="0"/>
              </a:spcAft>
              <a:buSzPts val="2400"/>
              <a:buChar char="●"/>
              <a:defRPr/>
            </a:lvl1pPr>
            <a:lvl2pPr marL="914400" lvl="1" indent="-381000" rtl="0">
              <a:spcBef>
                <a:spcPts val="0"/>
              </a:spcBef>
              <a:spcAft>
                <a:spcPts val="0"/>
              </a:spcAft>
              <a:buSzPts val="2400"/>
              <a:buChar char="○"/>
              <a:defRPr/>
            </a:lvl2pPr>
            <a:lvl3pPr marL="1371600" lvl="2" indent="-381000" rtl="0">
              <a:spcBef>
                <a:spcPts val="0"/>
              </a:spcBef>
              <a:spcAft>
                <a:spcPts val="0"/>
              </a:spcAft>
              <a:buSzPts val="2400"/>
              <a:buChar char="■"/>
              <a:defRPr/>
            </a:lvl3pPr>
            <a:lvl4pPr marL="1828800" lvl="3" indent="-381000" rtl="0">
              <a:spcBef>
                <a:spcPts val="0"/>
              </a:spcBef>
              <a:spcAft>
                <a:spcPts val="0"/>
              </a:spcAft>
              <a:buSzPts val="2400"/>
              <a:buChar char="●"/>
              <a:defRPr/>
            </a:lvl4pPr>
            <a:lvl5pPr marL="2286000" lvl="4" indent="-381000" rtl="0">
              <a:spcBef>
                <a:spcPts val="0"/>
              </a:spcBef>
              <a:spcAft>
                <a:spcPts val="0"/>
              </a:spcAft>
              <a:buSzPts val="2400"/>
              <a:buChar char="○"/>
              <a:defRPr/>
            </a:lvl5pPr>
            <a:lvl6pPr marL="2743200" lvl="5" indent="-381000" rtl="0">
              <a:spcBef>
                <a:spcPts val="0"/>
              </a:spcBef>
              <a:spcAft>
                <a:spcPts val="0"/>
              </a:spcAft>
              <a:buSzPts val="2400"/>
              <a:buChar char="■"/>
              <a:defRPr/>
            </a:lvl6pPr>
            <a:lvl7pPr marL="3200400" lvl="6" indent="-381000" rtl="0">
              <a:spcBef>
                <a:spcPts val="0"/>
              </a:spcBef>
              <a:spcAft>
                <a:spcPts val="0"/>
              </a:spcAft>
              <a:buSzPts val="2400"/>
              <a:buChar char="●"/>
              <a:defRPr/>
            </a:lvl7pPr>
            <a:lvl8pPr marL="3657600" lvl="7" indent="-381000" rtl="0">
              <a:spcBef>
                <a:spcPts val="0"/>
              </a:spcBef>
              <a:spcAft>
                <a:spcPts val="0"/>
              </a:spcAft>
              <a:buSzPts val="2400"/>
              <a:buChar char="○"/>
              <a:defRPr/>
            </a:lvl8pPr>
            <a:lvl9pPr marL="4114800" lvl="8" indent="-381000" rtl="0">
              <a:spcBef>
                <a:spcPts val="0"/>
              </a:spcBef>
              <a:spcAft>
                <a:spcPts val="0"/>
              </a:spcAft>
              <a:buSzPts val="2400"/>
              <a:buChar char="■"/>
              <a:defRPr/>
            </a:lvl9pPr>
          </a:lstStyle>
          <a:p>
            <a:endParaRPr/>
          </a:p>
        </p:txBody>
      </p:sp>
      <p:sp>
        <p:nvSpPr>
          <p:cNvPr id="25" name="Google Shape;25;p5"/>
          <p:cNvSpPr txBox="1">
            <a:spLocks noGrp="1"/>
          </p:cNvSpPr>
          <p:nvPr>
            <p:ph type="sldNum" idx="12"/>
          </p:nvPr>
        </p:nvSpPr>
        <p:spPr>
          <a:xfrm>
            <a:off x="8328184" y="4597451"/>
            <a:ext cx="548700" cy="393600"/>
          </a:xfrm>
          <a:prstGeom prst="rect">
            <a:avLst/>
          </a:prstGeom>
        </p:spPr>
        <p:txBody>
          <a:bodyPr spcFirstLastPara="1" wrap="square" lIns="0" tIns="0" rIns="0" bIns="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extLst>
      <p:ext uri="{BB962C8B-B14F-4D97-AF65-F5344CB8AC3E}">
        <p14:creationId xmlns:p14="http://schemas.microsoft.com/office/powerpoint/2010/main" val="14465662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Blank - Dark">
  <p:cSld name="Blank - Dark">
    <p:bg>
      <p:bgPr>
        <a:gradFill>
          <a:gsLst>
            <a:gs pos="0">
              <a:schemeClr val="accent1"/>
            </a:gs>
            <a:gs pos="100000">
              <a:schemeClr val="accent2"/>
            </a:gs>
          </a:gsLst>
          <a:lin ang="8099331" scaled="0"/>
        </a:gradFill>
        <a:effectLst/>
      </p:bgPr>
    </p:bg>
    <p:spTree>
      <p:nvGrpSpPr>
        <p:cNvPr id="1" name="Shape 50"/>
        <p:cNvGrpSpPr/>
        <p:nvPr/>
      </p:nvGrpSpPr>
      <p:grpSpPr>
        <a:xfrm>
          <a:off x="0" y="0"/>
          <a:ext cx="0" cy="0"/>
          <a:chOff x="0" y="0"/>
          <a:chExt cx="0" cy="0"/>
        </a:xfrm>
      </p:grpSpPr>
      <p:sp>
        <p:nvSpPr>
          <p:cNvPr id="52" name="Google Shape;52;p11"/>
          <p:cNvSpPr txBox="1">
            <a:spLocks noGrp="1"/>
          </p:cNvSpPr>
          <p:nvPr>
            <p:ph type="sldNum" idx="12"/>
          </p:nvPr>
        </p:nvSpPr>
        <p:spPr>
          <a:xfrm>
            <a:off x="8328184" y="4597451"/>
            <a:ext cx="548700" cy="393600"/>
          </a:xfrm>
          <a:prstGeom prst="rect">
            <a:avLst/>
          </a:prstGeom>
        </p:spPr>
        <p:txBody>
          <a:bodyPr spcFirstLastPara="1" wrap="square" lIns="0" tIns="0" rIns="0" bIns="0" anchor="ctr" anchorCtr="0">
            <a:noAutofit/>
          </a:bodyPr>
          <a:lstStyle>
            <a:lvl1pPr lvl="0" rtl="0">
              <a:buNone/>
              <a:defRPr>
                <a:solidFill>
                  <a:schemeClr val="lt1"/>
                </a:solidFill>
              </a:defRPr>
            </a:lvl1pPr>
            <a:lvl2pPr lvl="1" rtl="0">
              <a:buNone/>
              <a:defRPr>
                <a:solidFill>
                  <a:schemeClr val="lt1"/>
                </a:solidFill>
              </a:defRPr>
            </a:lvl2pPr>
            <a:lvl3pPr lvl="2" rtl="0">
              <a:buNone/>
              <a:defRPr>
                <a:solidFill>
                  <a:schemeClr val="lt1"/>
                </a:solidFill>
              </a:defRPr>
            </a:lvl3pPr>
            <a:lvl4pPr lvl="3" rtl="0">
              <a:buNone/>
              <a:defRPr>
                <a:solidFill>
                  <a:schemeClr val="lt1"/>
                </a:solidFill>
              </a:defRPr>
            </a:lvl4pPr>
            <a:lvl5pPr lvl="4" rtl="0">
              <a:buNone/>
              <a:defRPr>
                <a:solidFill>
                  <a:schemeClr val="lt1"/>
                </a:solidFill>
              </a:defRPr>
            </a:lvl5pPr>
            <a:lvl6pPr lvl="5" rtl="0">
              <a:buNone/>
              <a:defRPr>
                <a:solidFill>
                  <a:schemeClr val="lt1"/>
                </a:solidFill>
              </a:defRPr>
            </a:lvl6pPr>
            <a:lvl7pPr lvl="6" rtl="0">
              <a:buNone/>
              <a:defRPr>
                <a:solidFill>
                  <a:schemeClr val="lt1"/>
                </a:solidFill>
              </a:defRPr>
            </a:lvl7pPr>
            <a:lvl8pPr lvl="7" rtl="0">
              <a:buNone/>
              <a:defRPr>
                <a:solidFill>
                  <a:schemeClr val="lt1"/>
                </a:solidFill>
              </a:defRPr>
            </a:lvl8pPr>
            <a:lvl9pPr lvl="8" rtl="0">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extLst>
      <p:ext uri="{BB962C8B-B14F-4D97-AF65-F5344CB8AC3E}">
        <p14:creationId xmlns:p14="http://schemas.microsoft.com/office/powerpoint/2010/main" val="4175466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Content Placeholder 2"/>
          <p:cNvSpPr>
            <a:spLocks noGrp="1"/>
          </p:cNvSpPr>
          <p:nvPr>
            <p:ph idx="1"/>
          </p:nvPr>
        </p:nvSpPr>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t>4/27/2026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2278184438"/>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sekcije">
    <p:spTree>
      <p:nvGrpSpPr>
        <p:cNvPr id="1" name=""/>
        <p:cNvGrpSpPr/>
        <p:nvPr/>
      </p:nvGrpSpPr>
      <p:grpSpPr>
        <a:xfrm>
          <a:off x="0" y="0"/>
          <a:ext cx="0" cy="0"/>
          <a:chOff x="0" y="0"/>
          <a:chExt cx="0" cy="0"/>
        </a:xfrm>
      </p:grpSpPr>
      <p:sp>
        <p:nvSpPr>
          <p:cNvPr id="2" name="Title 1"/>
          <p:cNvSpPr>
            <a:spLocks noGrp="1"/>
          </p:cNvSpPr>
          <p:nvPr>
            <p:ph type="title"/>
          </p:nvPr>
        </p:nvSpPr>
        <p:spPr>
          <a:xfrm>
            <a:off x="946404" y="569214"/>
            <a:ext cx="7063740" cy="3031236"/>
          </a:xfrm>
        </p:spPr>
        <p:txBody>
          <a:bodyPr anchor="b">
            <a:normAutofit/>
          </a:bodyPr>
          <a:lstStyle>
            <a:lvl1pPr>
              <a:lnSpc>
                <a:spcPct val="85000"/>
              </a:lnSpc>
              <a:defRPr sz="5400" b="0"/>
            </a:lvl1pPr>
          </a:lstStyle>
          <a:p>
            <a:r>
              <a:rPr lang="hr-HR"/>
              <a:t>Kliknite da biste uredili stil naslova matrice</a:t>
            </a:r>
            <a:endParaRPr lang="en-US" dirty="0"/>
          </a:p>
        </p:txBody>
      </p:sp>
      <p:sp>
        <p:nvSpPr>
          <p:cNvPr id="3" name="Text Placeholder 2"/>
          <p:cNvSpPr>
            <a:spLocks noGrp="1"/>
          </p:cNvSpPr>
          <p:nvPr>
            <p:ph type="body" idx="1"/>
          </p:nvPr>
        </p:nvSpPr>
        <p:spPr>
          <a:xfrm>
            <a:off x="946404" y="3600450"/>
            <a:ext cx="7063740" cy="1268730"/>
          </a:xfrm>
        </p:spPr>
        <p:txBody>
          <a:bodyPr anchor="t">
            <a:normAutofit/>
          </a:bodyPr>
          <a:lstStyle>
            <a:lvl1pPr marL="0" indent="0">
              <a:buNone/>
              <a:defRPr sz="1650">
                <a:solidFill>
                  <a:schemeClr val="tx1">
                    <a:lumMod val="65000"/>
                    <a:lumOff val="3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hr-HR"/>
              <a:t>Kliknite da biste uredili matrice</a:t>
            </a:r>
          </a:p>
        </p:txBody>
      </p:sp>
      <p:sp>
        <p:nvSpPr>
          <p:cNvPr id="4" name="Date Placeholder 3"/>
          <p:cNvSpPr>
            <a:spLocks noGrp="1"/>
          </p:cNvSpPr>
          <p:nvPr>
            <p:ph type="dt" sz="half" idx="10"/>
          </p:nvPr>
        </p:nvSpPr>
        <p:spPr/>
        <p:txBody>
          <a:bodyPr/>
          <a:lstStyle/>
          <a:p>
            <a:fld id="{9796027F-7875-4030-9381-8BD8C4F21935}" type="datetimeFigureOut">
              <a:rPr lang="en-US" smtClean="0"/>
              <a:t>4/27/2026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
        <p:nvSpPr>
          <p:cNvPr id="7" name="Rectangle 6"/>
          <p:cNvSpPr/>
          <p:nvPr/>
        </p:nvSpPr>
        <p:spPr>
          <a:xfrm>
            <a:off x="0" y="0"/>
            <a:ext cx="342900" cy="514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264923312"/>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Content Placeholder 2"/>
          <p:cNvSpPr>
            <a:spLocks noGrp="1"/>
          </p:cNvSpPr>
          <p:nvPr>
            <p:ph sz="half" idx="1"/>
          </p:nvPr>
        </p:nvSpPr>
        <p:spPr>
          <a:xfrm>
            <a:off x="946404" y="1371600"/>
            <a:ext cx="3360420" cy="3263503"/>
          </a:xfrm>
        </p:spPr>
        <p:txBody>
          <a:bodyPr/>
          <a:lstStyle>
            <a:lvl1pPr>
              <a:defRPr sz="1350"/>
            </a:lvl1pPr>
            <a:lvl2pPr>
              <a:defRPr sz="1200"/>
            </a:lvl2pPr>
            <a:lvl3pPr>
              <a:defRPr sz="1050"/>
            </a:lvl3pPr>
            <a:lvl4pPr>
              <a:defRPr sz="1050"/>
            </a:lvl4pPr>
            <a:lvl5pPr>
              <a:defRPr sz="1050"/>
            </a:lvl5pPr>
            <a:lvl6pPr>
              <a:defRPr sz="1050"/>
            </a:lvl6pPr>
            <a:lvl7pPr>
              <a:defRPr sz="1050"/>
            </a:lvl7pPr>
            <a:lvl8pPr>
              <a:defRPr sz="1050"/>
            </a:lvl8pPr>
            <a:lvl9pPr>
              <a:defRPr sz="1050"/>
            </a:lvl9p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Content Placeholder 3"/>
          <p:cNvSpPr>
            <a:spLocks noGrp="1"/>
          </p:cNvSpPr>
          <p:nvPr>
            <p:ph sz="half" idx="2"/>
          </p:nvPr>
        </p:nvSpPr>
        <p:spPr>
          <a:xfrm>
            <a:off x="4594860" y="1371600"/>
            <a:ext cx="3360420" cy="3263503"/>
          </a:xfrm>
        </p:spPr>
        <p:txBody>
          <a:bodyPr/>
          <a:lstStyle>
            <a:lvl1pPr>
              <a:defRPr sz="1350"/>
            </a:lvl1pPr>
            <a:lvl2pPr>
              <a:defRPr sz="1200"/>
            </a:lvl2pPr>
            <a:lvl3pPr>
              <a:defRPr sz="1050"/>
            </a:lvl3pPr>
            <a:lvl4pPr>
              <a:defRPr sz="1050"/>
            </a:lvl4pPr>
            <a:lvl5pPr>
              <a:defRPr sz="1050"/>
            </a:lvl5pPr>
            <a:lvl6pPr>
              <a:defRPr sz="1050"/>
            </a:lvl6pPr>
            <a:lvl7pPr>
              <a:defRPr sz="1050"/>
            </a:lvl7pPr>
            <a:lvl8pPr>
              <a:defRPr sz="1050"/>
            </a:lvl8pPr>
            <a:lvl9pPr>
              <a:defRPr sz="1050"/>
            </a:lvl9p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smtClean="0"/>
              <a:t>4/27/2026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2536769663"/>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hr-HR"/>
              <a:t>Kliknite da biste uredili stil naslova matrice</a:t>
            </a:r>
            <a:endParaRPr lang="en-US" dirty="0"/>
          </a:p>
        </p:txBody>
      </p:sp>
      <p:sp>
        <p:nvSpPr>
          <p:cNvPr id="3" name="Text Placeholder 2"/>
          <p:cNvSpPr>
            <a:spLocks noGrp="1"/>
          </p:cNvSpPr>
          <p:nvPr>
            <p:ph type="body" idx="1"/>
          </p:nvPr>
        </p:nvSpPr>
        <p:spPr>
          <a:xfrm>
            <a:off x="946404" y="1285241"/>
            <a:ext cx="3360420" cy="548640"/>
          </a:xfrm>
        </p:spPr>
        <p:txBody>
          <a:bodyPr anchor="b">
            <a:normAutofit/>
          </a:bodyPr>
          <a:lstStyle>
            <a:lvl1pPr marL="0" indent="0">
              <a:spcBef>
                <a:spcPts val="0"/>
              </a:spcBef>
              <a:buNone/>
              <a:defRPr sz="1500" b="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hr-HR"/>
              <a:t>Kliknite da biste uredili matrice</a:t>
            </a:r>
          </a:p>
        </p:txBody>
      </p:sp>
      <p:sp>
        <p:nvSpPr>
          <p:cNvPr id="4" name="Content Placeholder 3"/>
          <p:cNvSpPr>
            <a:spLocks noGrp="1"/>
          </p:cNvSpPr>
          <p:nvPr>
            <p:ph sz="half" idx="2"/>
          </p:nvPr>
        </p:nvSpPr>
        <p:spPr>
          <a:xfrm>
            <a:off x="946404" y="1880662"/>
            <a:ext cx="3360420" cy="2748488"/>
          </a:xfrm>
        </p:spPr>
        <p:txBody>
          <a:bodyPr/>
          <a:lstStyle>
            <a:lvl1pPr>
              <a:defRPr sz="1350"/>
            </a:lvl1pPr>
            <a:lvl2pPr>
              <a:defRPr sz="1200"/>
            </a:lvl2pPr>
            <a:lvl3pPr>
              <a:defRPr sz="1050"/>
            </a:lvl3pPr>
            <a:lvl4pPr>
              <a:defRPr sz="1050"/>
            </a:lvl4pPr>
            <a:lvl5pPr>
              <a:defRPr sz="1050"/>
            </a:lvl5pPr>
            <a:lvl6pPr>
              <a:defRPr sz="1050"/>
            </a:lvl6pPr>
            <a:lvl7pPr>
              <a:defRPr sz="1050"/>
            </a:lvl7pPr>
            <a:lvl8pPr>
              <a:defRPr sz="1050"/>
            </a:lvl8pPr>
            <a:lvl9pPr>
              <a:defRPr sz="1050"/>
            </a:lvl9p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5" name="Text Placeholder 4"/>
          <p:cNvSpPr>
            <a:spLocks noGrp="1"/>
          </p:cNvSpPr>
          <p:nvPr>
            <p:ph type="body" sz="quarter" idx="3"/>
          </p:nvPr>
        </p:nvSpPr>
        <p:spPr>
          <a:xfrm>
            <a:off x="4594860" y="1285241"/>
            <a:ext cx="3360420" cy="548640"/>
          </a:xfrm>
        </p:spPr>
        <p:txBody>
          <a:bodyPr anchor="b">
            <a:normAutofit/>
          </a:bodyPr>
          <a:lstStyle>
            <a:lvl1pPr marL="0" indent="0">
              <a:lnSpc>
                <a:spcPct val="95000"/>
              </a:lnSpc>
              <a:spcBef>
                <a:spcPts val="0"/>
              </a:spcBef>
              <a:buNone/>
              <a:defRPr lang="en-US" sz="1500" b="0" kern="1200" dirty="0">
                <a:solidFill>
                  <a:schemeClr val="tx2"/>
                </a:solidFill>
                <a:latin typeface="+mn-lt"/>
                <a:ea typeface="+mn-ea"/>
                <a:cs typeface="+mn-cs"/>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marL="0" lvl="0" indent="0" algn="l" defTabSz="685800" rtl="0" eaLnBrk="1" latinLnBrk="0" hangingPunct="1">
              <a:lnSpc>
                <a:spcPct val="90000"/>
              </a:lnSpc>
              <a:spcBef>
                <a:spcPts val="1500"/>
              </a:spcBef>
              <a:buFontTx/>
              <a:buNone/>
            </a:pPr>
            <a:r>
              <a:rPr lang="hr-HR"/>
              <a:t>Kliknite da biste uredili matrice</a:t>
            </a:r>
          </a:p>
        </p:txBody>
      </p:sp>
      <p:sp>
        <p:nvSpPr>
          <p:cNvPr id="6" name="Content Placeholder 5"/>
          <p:cNvSpPr>
            <a:spLocks noGrp="1"/>
          </p:cNvSpPr>
          <p:nvPr>
            <p:ph sz="quarter" idx="4"/>
          </p:nvPr>
        </p:nvSpPr>
        <p:spPr>
          <a:xfrm>
            <a:off x="4594860" y="1880662"/>
            <a:ext cx="3360420" cy="2748488"/>
          </a:xfrm>
        </p:spPr>
        <p:txBody>
          <a:bodyPr/>
          <a:lstStyle>
            <a:lvl1pPr>
              <a:defRPr sz="1350"/>
            </a:lvl1pPr>
            <a:lvl2pPr>
              <a:defRPr sz="1200"/>
            </a:lvl2pPr>
            <a:lvl3pPr>
              <a:defRPr sz="1050"/>
            </a:lvl3pPr>
            <a:lvl4pPr>
              <a:defRPr sz="1050"/>
            </a:lvl4pPr>
            <a:lvl5pPr>
              <a:defRPr sz="1050"/>
            </a:lvl5pPr>
            <a:lvl6pPr>
              <a:defRPr sz="1050"/>
            </a:lvl6pPr>
            <a:lvl7pPr>
              <a:defRPr sz="1050"/>
            </a:lvl7pPr>
            <a:lvl8pPr>
              <a:defRPr sz="1050"/>
            </a:lvl8pPr>
            <a:lvl9pPr>
              <a:defRPr sz="1050"/>
            </a:lvl9p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smtClean="0"/>
              <a:t>4/27/2026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2141286727"/>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hr-HR"/>
              <a:t>Kliknite da biste uredili stil naslova matrice</a:t>
            </a:r>
            <a:endParaRPr lang="en-US" dirty="0"/>
          </a:p>
        </p:txBody>
      </p:sp>
      <p:sp>
        <p:nvSpPr>
          <p:cNvPr id="3" name="Date Placeholder 2"/>
          <p:cNvSpPr>
            <a:spLocks noGrp="1"/>
          </p:cNvSpPr>
          <p:nvPr>
            <p:ph type="dt" sz="half" idx="10"/>
          </p:nvPr>
        </p:nvSpPr>
        <p:spPr/>
        <p:txBody>
          <a:bodyPr/>
          <a:lstStyle/>
          <a:p>
            <a:fld id="{4509A250-FF31-4206-8172-F9D3106AACB1}" type="datetimeFigureOut">
              <a:rPr lang="en-US" smtClean="0"/>
              <a:t>4/27/2026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1134629293"/>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09A250-FF31-4206-8172-F9D3106AACB1}" type="datetimeFigureOut">
              <a:rPr lang="en-US" smtClean="0"/>
              <a:t>4/27/2026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3119457402"/>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Title 1"/>
          <p:cNvSpPr>
            <a:spLocks noGrp="1"/>
          </p:cNvSpPr>
          <p:nvPr>
            <p:ph type="title"/>
          </p:nvPr>
        </p:nvSpPr>
        <p:spPr>
          <a:xfrm>
            <a:off x="630936" y="342900"/>
            <a:ext cx="2400300" cy="1200148"/>
          </a:xfrm>
        </p:spPr>
        <p:txBody>
          <a:bodyPr anchor="b">
            <a:normAutofit/>
          </a:bodyPr>
          <a:lstStyle>
            <a:lvl1pPr>
              <a:defRPr sz="2400" b="0" baseline="0"/>
            </a:lvl1pPr>
          </a:lstStyle>
          <a:p>
            <a:r>
              <a:rPr lang="hr-HR"/>
              <a:t>Kliknite da biste uredili stil naslova matrice</a:t>
            </a:r>
            <a:endParaRPr lang="en-US" dirty="0"/>
          </a:p>
        </p:txBody>
      </p:sp>
      <p:sp>
        <p:nvSpPr>
          <p:cNvPr id="3" name="Content Placeholder 2"/>
          <p:cNvSpPr>
            <a:spLocks noGrp="1"/>
          </p:cNvSpPr>
          <p:nvPr>
            <p:ph idx="1"/>
          </p:nvPr>
        </p:nvSpPr>
        <p:spPr>
          <a:xfrm>
            <a:off x="3378200" y="514350"/>
            <a:ext cx="4559300" cy="4114800"/>
          </a:xfrm>
        </p:spPr>
        <p:txBody>
          <a:bodyPr/>
          <a:lstStyle>
            <a:lvl1pPr>
              <a:defRPr sz="1500"/>
            </a:lvl1pPr>
            <a:lvl2pPr>
              <a:defRPr sz="1350"/>
            </a:lvl2pPr>
            <a:lvl3pPr>
              <a:defRPr sz="1200"/>
            </a:lvl3pPr>
            <a:lvl4pPr>
              <a:defRPr sz="1050"/>
            </a:lvl4pPr>
            <a:lvl5pPr>
              <a:defRPr sz="1050"/>
            </a:lvl5pPr>
            <a:lvl6pPr>
              <a:defRPr sz="1050"/>
            </a:lvl6pPr>
            <a:lvl7pPr>
              <a:defRPr sz="1050"/>
            </a:lvl7pPr>
            <a:lvl8pPr>
              <a:defRPr sz="1050"/>
            </a:lvl8pPr>
            <a:lvl9pPr>
              <a:defRPr sz="1050"/>
            </a:lvl9p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Text Placeholder 3"/>
          <p:cNvSpPr>
            <a:spLocks noGrp="1"/>
          </p:cNvSpPr>
          <p:nvPr>
            <p:ph type="body" sz="half" idx="2"/>
          </p:nvPr>
        </p:nvSpPr>
        <p:spPr>
          <a:xfrm>
            <a:off x="630936" y="1574801"/>
            <a:ext cx="2400300" cy="2857501"/>
          </a:xfrm>
        </p:spPr>
        <p:txBody>
          <a:bodyPr>
            <a:normAutofit/>
          </a:bodyPr>
          <a:lstStyle>
            <a:lvl1pPr marL="0" indent="0">
              <a:lnSpc>
                <a:spcPct val="114000"/>
              </a:lnSpc>
              <a:spcBef>
                <a:spcPts val="600"/>
              </a:spcBef>
              <a:buNone/>
              <a:defRPr sz="9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hr-HR"/>
              <a:t>Kliknite da biste uredili matrice</a:t>
            </a:r>
          </a:p>
        </p:txBody>
      </p:sp>
      <p:sp>
        <p:nvSpPr>
          <p:cNvPr id="5" name="Date Placeholder 4"/>
          <p:cNvSpPr>
            <a:spLocks noGrp="1"/>
          </p:cNvSpPr>
          <p:nvPr>
            <p:ph type="dt" sz="half" idx="10"/>
          </p:nvPr>
        </p:nvSpPr>
        <p:spPr/>
        <p:txBody>
          <a:bodyPr/>
          <a:lstStyle/>
          <a:p>
            <a:fld id="{4509A250-FF31-4206-8172-F9D3106AACB1}" type="datetimeFigureOut">
              <a:rPr lang="en-US" smtClean="0"/>
              <a:t>4/27/2026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3119190902"/>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8" name="Rectangle 7"/>
          <p:cNvSpPr/>
          <p:nvPr/>
        </p:nvSpPr>
        <p:spPr>
          <a:xfrm>
            <a:off x="0" y="3829050"/>
            <a:ext cx="8469630" cy="131445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5800" y="3943350"/>
            <a:ext cx="7486650" cy="685800"/>
          </a:xfrm>
        </p:spPr>
        <p:txBody>
          <a:bodyPr anchor="b">
            <a:normAutofit/>
          </a:bodyPr>
          <a:lstStyle>
            <a:lvl1pPr>
              <a:defRPr sz="2100" b="0">
                <a:solidFill>
                  <a:schemeClr val="bg1"/>
                </a:solidFill>
              </a:defRPr>
            </a:lvl1pPr>
          </a:lstStyle>
          <a:p>
            <a:r>
              <a:rPr lang="hr-HR"/>
              <a:t>Kliknite da biste uredili stil naslova matrice</a:t>
            </a:r>
            <a:endParaRPr lang="en-US" dirty="0"/>
          </a:p>
        </p:txBody>
      </p:sp>
      <p:sp>
        <p:nvSpPr>
          <p:cNvPr id="3" name="Picture Placeholder 2"/>
          <p:cNvSpPr>
            <a:spLocks noGrp="1" noChangeAspect="1"/>
          </p:cNvSpPr>
          <p:nvPr>
            <p:ph type="pic" idx="1"/>
          </p:nvPr>
        </p:nvSpPr>
        <p:spPr>
          <a:xfrm>
            <a:off x="0" y="1"/>
            <a:ext cx="8469630" cy="3846692"/>
          </a:xfrm>
          <a:solidFill>
            <a:schemeClr val="accent1"/>
          </a:solidFill>
        </p:spPr>
        <p:txBody>
          <a:bodyPr anchor="t"/>
          <a:lstStyle>
            <a:lvl1pPr marL="0" indent="0">
              <a:buNone/>
              <a:defRPr sz="2400">
                <a:solidFill>
                  <a:schemeClr val="bg1"/>
                </a:solidFill>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hr-HR"/>
              <a:t>Kliknite ikonu da biste dodali  sliku</a:t>
            </a:r>
            <a:endParaRPr lang="en-US" dirty="0"/>
          </a:p>
        </p:txBody>
      </p:sp>
      <p:sp>
        <p:nvSpPr>
          <p:cNvPr id="4" name="Text Placeholder 3"/>
          <p:cNvSpPr>
            <a:spLocks noGrp="1"/>
          </p:cNvSpPr>
          <p:nvPr>
            <p:ph type="body" sz="half" idx="2"/>
          </p:nvPr>
        </p:nvSpPr>
        <p:spPr>
          <a:xfrm>
            <a:off x="685800" y="4581442"/>
            <a:ext cx="7486650" cy="447758"/>
          </a:xfrm>
        </p:spPr>
        <p:txBody>
          <a:bodyPr>
            <a:normAutofit/>
          </a:bodyPr>
          <a:lstStyle>
            <a:lvl1pPr marL="0" indent="0">
              <a:lnSpc>
                <a:spcPct val="100000"/>
              </a:lnSpc>
              <a:spcBef>
                <a:spcPts val="600"/>
              </a:spcBef>
              <a:buNone/>
              <a:defRPr sz="975">
                <a:solidFill>
                  <a:schemeClr val="bg1">
                    <a:lumMod val="85000"/>
                  </a:schemeClr>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hr-HR"/>
              <a:t>Kliknite da biste uredili matrice</a:t>
            </a:r>
          </a:p>
        </p:txBody>
      </p:sp>
      <p:sp>
        <p:nvSpPr>
          <p:cNvPr id="5" name="Date Placeholder 4"/>
          <p:cNvSpPr>
            <a:spLocks noGrp="1"/>
          </p:cNvSpPr>
          <p:nvPr>
            <p:ph type="dt" sz="half" idx="10"/>
          </p:nvPr>
        </p:nvSpPr>
        <p:spPr/>
        <p:txBody>
          <a:bodyPr/>
          <a:lstStyle/>
          <a:p>
            <a:fld id="{4509A250-FF31-4206-8172-F9D3106AACB1}" type="datetimeFigureOut">
              <a:rPr lang="en-US" smtClean="0"/>
              <a:t>4/27/2026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1065029135"/>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8469630" y="0"/>
            <a:ext cx="685800" cy="51435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r-HR"/>
          </a:p>
        </p:txBody>
      </p:sp>
      <p:sp>
        <p:nvSpPr>
          <p:cNvPr id="2" name="Title Placeholder 1"/>
          <p:cNvSpPr>
            <a:spLocks noGrp="1"/>
          </p:cNvSpPr>
          <p:nvPr>
            <p:ph type="title"/>
          </p:nvPr>
        </p:nvSpPr>
        <p:spPr>
          <a:xfrm>
            <a:off x="946404" y="274320"/>
            <a:ext cx="7269480" cy="994172"/>
          </a:xfrm>
          <a:prstGeom prst="rect">
            <a:avLst/>
          </a:prstGeom>
        </p:spPr>
        <p:txBody>
          <a:bodyPr vert="horz" lIns="91440" tIns="45720" rIns="91440" bIns="45720" rtlCol="0" anchor="b">
            <a:normAutofit/>
          </a:bodyPr>
          <a:lstStyle/>
          <a:p>
            <a:r>
              <a:rPr lang="hr-HR"/>
              <a:t>Kliknite da biste uredili stil naslova matrice</a:t>
            </a:r>
            <a:endParaRPr lang="en-US" dirty="0"/>
          </a:p>
        </p:txBody>
      </p:sp>
      <p:sp>
        <p:nvSpPr>
          <p:cNvPr id="3" name="Text Placeholder 2"/>
          <p:cNvSpPr>
            <a:spLocks noGrp="1"/>
          </p:cNvSpPr>
          <p:nvPr>
            <p:ph type="body" idx="1"/>
          </p:nvPr>
        </p:nvSpPr>
        <p:spPr>
          <a:xfrm>
            <a:off x="946404" y="1371600"/>
            <a:ext cx="6446520" cy="3263503"/>
          </a:xfrm>
          <a:prstGeom prst="rect">
            <a:avLst/>
          </a:prstGeom>
        </p:spPr>
        <p:txBody>
          <a:bodyPr vert="horz" lIns="91440" tIns="45720" rIns="91440" bIns="45720" rtlCol="0">
            <a:normAutofit/>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2"/>
          </p:nvPr>
        </p:nvSpPr>
        <p:spPr>
          <a:xfrm rot="16200000">
            <a:off x="8098157" y="748903"/>
            <a:ext cx="1428749" cy="273844"/>
          </a:xfrm>
          <a:prstGeom prst="rect">
            <a:avLst/>
          </a:prstGeom>
        </p:spPr>
        <p:txBody>
          <a:bodyPr vert="horz" lIns="91440" tIns="45720" rIns="91440" bIns="45720" rtlCol="0" anchor="ctr"/>
          <a:lstStyle>
            <a:lvl1pPr algn="r">
              <a:defRPr sz="788" b="0">
                <a:solidFill>
                  <a:schemeClr val="tx2">
                    <a:lumMod val="20000"/>
                    <a:lumOff val="80000"/>
                  </a:schemeClr>
                </a:solidFill>
              </a:defRPr>
            </a:lvl1pPr>
          </a:lstStyle>
          <a:p>
            <a:fld id="{4AAD347D-5ACD-4C99-B74B-A9C85AD731AF}" type="datetimeFigureOut">
              <a:rPr lang="en-US" smtClean="0"/>
              <a:t>4/27/2026</a:t>
            </a:fld>
            <a:endParaRPr lang="en-US" dirty="0"/>
          </a:p>
        </p:txBody>
      </p:sp>
      <p:sp>
        <p:nvSpPr>
          <p:cNvPr id="5" name="Footer Placeholder 4"/>
          <p:cNvSpPr>
            <a:spLocks noGrp="1"/>
          </p:cNvSpPr>
          <p:nvPr>
            <p:ph type="ftr" sz="quarter" idx="3"/>
          </p:nvPr>
        </p:nvSpPr>
        <p:spPr>
          <a:xfrm rot="16200000">
            <a:off x="7469506" y="3034903"/>
            <a:ext cx="2686050" cy="273844"/>
          </a:xfrm>
          <a:prstGeom prst="rect">
            <a:avLst/>
          </a:prstGeom>
        </p:spPr>
        <p:txBody>
          <a:bodyPr vert="horz" lIns="91440" tIns="45720" rIns="91440" bIns="45720" rtlCol="0" anchor="ctr"/>
          <a:lstStyle>
            <a:lvl1pPr algn="l">
              <a:defRPr sz="788">
                <a:solidFill>
                  <a:schemeClr val="tx2">
                    <a:lumMod val="20000"/>
                    <a:lumOff val="80000"/>
                  </a:schemeClr>
                </a:solidFill>
              </a:defRPr>
            </a:lvl1pPr>
          </a:lstStyle>
          <a:p>
            <a:endParaRPr lang="en-US" dirty="0"/>
          </a:p>
        </p:txBody>
      </p:sp>
      <p:sp>
        <p:nvSpPr>
          <p:cNvPr id="6" name="Slide Number Placeholder 5"/>
          <p:cNvSpPr>
            <a:spLocks noGrp="1"/>
          </p:cNvSpPr>
          <p:nvPr>
            <p:ph type="sldNum" sz="quarter" idx="4"/>
          </p:nvPr>
        </p:nvSpPr>
        <p:spPr>
          <a:xfrm>
            <a:off x="8469630" y="4629150"/>
            <a:ext cx="685800" cy="445294"/>
          </a:xfrm>
          <a:prstGeom prst="rect">
            <a:avLst/>
          </a:prstGeom>
        </p:spPr>
        <p:txBody>
          <a:bodyPr vert="horz" lIns="45720" tIns="45720" rIns="45720" bIns="45720" rtlCol="0" anchor="ctr">
            <a:normAutofit/>
          </a:bodyPr>
          <a:lstStyle>
            <a:lvl1pPr algn="ctr">
              <a:defRPr sz="2700">
                <a:solidFill>
                  <a:schemeClr val="tx2">
                    <a:lumMod val="60000"/>
                    <a:lumOff val="40000"/>
                  </a:schemeClr>
                </a:solidFill>
              </a:defRPr>
            </a:lvl1p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4129023696"/>
      </p:ext>
    </p:extLst>
  </p:cSld>
  <p:clrMap bg1="lt1" tx1="dk1" bg2="lt2" tx2="dk2" accent1="accent1" accent2="accent2" accent3="accent3" accent4="accent4" accent5="accent5" accent6="accent6" hlink="hlink" folHlink="folHlink"/>
  <p:sldLayoutIdLst>
    <p:sldLayoutId id="2147483966" r:id="rId1"/>
    <p:sldLayoutId id="2147483967" r:id="rId2"/>
    <p:sldLayoutId id="2147483968" r:id="rId3"/>
    <p:sldLayoutId id="2147483969" r:id="rId4"/>
    <p:sldLayoutId id="2147483970" r:id="rId5"/>
    <p:sldLayoutId id="2147483971" r:id="rId6"/>
    <p:sldLayoutId id="2147483972" r:id="rId7"/>
    <p:sldLayoutId id="2147483973" r:id="rId8"/>
    <p:sldLayoutId id="2147483974" r:id="rId9"/>
    <p:sldLayoutId id="2147483975" r:id="rId10"/>
    <p:sldLayoutId id="2147483976" r:id="rId11"/>
    <p:sldLayoutId id="2147483977" r:id="rId12"/>
    <p:sldLayoutId id="2147483978" r:id="rId13"/>
    <p:sldLayoutId id="2147483979" r:id="rId14"/>
  </p:sldLayoutIdLst>
  <p:transition>
    <p:fade thruBlk="1"/>
  </p:transition>
  <p:hf hdr="0" ftr="0" dt="0"/>
  <p:txStyles>
    <p:titleStyle>
      <a:lvl1pPr algn="l" defTabSz="685800" rtl="0" eaLnBrk="1" latinLnBrk="0" hangingPunct="1">
        <a:lnSpc>
          <a:spcPct val="90000"/>
        </a:lnSpc>
        <a:spcBef>
          <a:spcPct val="0"/>
        </a:spcBef>
        <a:buNone/>
        <a:defRPr sz="3300" kern="1200" spc="-38" baseline="0">
          <a:solidFill>
            <a:schemeClr val="tx1"/>
          </a:solidFill>
          <a:latin typeface="+mj-lt"/>
          <a:ea typeface="+mj-ea"/>
          <a:cs typeface="+mj-cs"/>
        </a:defRPr>
      </a:lvl1pPr>
    </p:titleStyle>
    <p:bodyStyle>
      <a:lvl1pPr marL="137160" indent="-137160" algn="l" defTabSz="685800" rtl="0" eaLnBrk="1" latinLnBrk="0" hangingPunct="1">
        <a:lnSpc>
          <a:spcPct val="95000"/>
        </a:lnSpc>
        <a:spcBef>
          <a:spcPts val="1050"/>
        </a:spcBef>
        <a:spcAft>
          <a:spcPts val="150"/>
        </a:spcAft>
        <a:buClr>
          <a:schemeClr val="accent1"/>
        </a:buClr>
        <a:buSzPct val="80000"/>
        <a:buFont typeface="Arial" pitchFamily="34" charset="0"/>
        <a:buChar char="•"/>
        <a:defRPr sz="1350" kern="1200" spc="8" baseline="0">
          <a:solidFill>
            <a:schemeClr val="tx1"/>
          </a:solidFill>
          <a:latin typeface="+mn-lt"/>
          <a:ea typeface="+mn-ea"/>
          <a:cs typeface="+mn-cs"/>
        </a:defRPr>
      </a:lvl1pPr>
      <a:lvl2pPr marL="342900" indent="-137160" algn="l" defTabSz="685800" rtl="0" eaLnBrk="1" latinLnBrk="0" hangingPunct="1">
        <a:lnSpc>
          <a:spcPct val="90000"/>
        </a:lnSpc>
        <a:spcBef>
          <a:spcPts val="225"/>
        </a:spcBef>
        <a:spcAft>
          <a:spcPts val="225"/>
        </a:spcAft>
        <a:buClr>
          <a:schemeClr val="accent1"/>
        </a:buClr>
        <a:buFont typeface="Wingdings 2" pitchFamily="18" charset="2"/>
        <a:buChar char=""/>
        <a:defRPr sz="1200" kern="1200">
          <a:solidFill>
            <a:schemeClr val="tx1">
              <a:lumMod val="85000"/>
              <a:lumOff val="15000"/>
            </a:schemeClr>
          </a:solidFill>
          <a:latin typeface="+mn-lt"/>
          <a:ea typeface="+mn-ea"/>
          <a:cs typeface="+mn-cs"/>
        </a:defRPr>
      </a:lvl2pPr>
      <a:lvl3pPr marL="548640" indent="-137160" algn="l" defTabSz="685800" rtl="0" eaLnBrk="1" latinLnBrk="0" hangingPunct="1">
        <a:lnSpc>
          <a:spcPct val="90000"/>
        </a:lnSpc>
        <a:spcBef>
          <a:spcPts val="225"/>
        </a:spcBef>
        <a:spcAft>
          <a:spcPts val="225"/>
        </a:spcAft>
        <a:buClr>
          <a:schemeClr val="accent1"/>
        </a:buClr>
        <a:buFont typeface="Wingdings 2" pitchFamily="18" charset="2"/>
        <a:buChar char=""/>
        <a:defRPr sz="1050" kern="1200">
          <a:solidFill>
            <a:schemeClr val="tx1">
              <a:lumMod val="85000"/>
              <a:lumOff val="15000"/>
            </a:schemeClr>
          </a:solidFill>
          <a:latin typeface="+mn-lt"/>
          <a:ea typeface="+mn-ea"/>
          <a:cs typeface="+mn-cs"/>
        </a:defRPr>
      </a:lvl3pPr>
      <a:lvl4pPr marL="754380" indent="-137160" algn="l" defTabSz="685800" rtl="0" eaLnBrk="1" latinLnBrk="0" hangingPunct="1">
        <a:lnSpc>
          <a:spcPct val="90000"/>
        </a:lnSpc>
        <a:spcBef>
          <a:spcPts val="225"/>
        </a:spcBef>
        <a:spcAft>
          <a:spcPts val="225"/>
        </a:spcAft>
        <a:buClr>
          <a:schemeClr val="accent1"/>
        </a:buClr>
        <a:buFont typeface="Wingdings 2" pitchFamily="18" charset="2"/>
        <a:buChar char=""/>
        <a:defRPr sz="1050" kern="1200">
          <a:solidFill>
            <a:schemeClr val="tx1">
              <a:lumMod val="85000"/>
              <a:lumOff val="15000"/>
            </a:schemeClr>
          </a:solidFill>
          <a:latin typeface="+mn-lt"/>
          <a:ea typeface="+mn-ea"/>
          <a:cs typeface="+mn-cs"/>
        </a:defRPr>
      </a:lvl4pPr>
      <a:lvl5pPr marL="960120" indent="-137160" algn="l" defTabSz="685800" rtl="0" eaLnBrk="1" latinLnBrk="0" hangingPunct="1">
        <a:lnSpc>
          <a:spcPct val="90000"/>
        </a:lnSpc>
        <a:spcBef>
          <a:spcPts val="225"/>
        </a:spcBef>
        <a:spcAft>
          <a:spcPts val="225"/>
        </a:spcAft>
        <a:buClr>
          <a:schemeClr val="accent1"/>
        </a:buClr>
        <a:buFont typeface="Wingdings 2" pitchFamily="18" charset="2"/>
        <a:buChar char=""/>
        <a:defRPr sz="1050" kern="1200">
          <a:solidFill>
            <a:schemeClr val="tx1">
              <a:lumMod val="85000"/>
              <a:lumOff val="15000"/>
            </a:schemeClr>
          </a:solidFill>
          <a:latin typeface="+mn-lt"/>
          <a:ea typeface="+mn-ea"/>
          <a:cs typeface="+mn-cs"/>
        </a:defRPr>
      </a:lvl5pPr>
      <a:lvl6pPr marL="1200000" indent="-171450" algn="l" defTabSz="685800" rtl="0" eaLnBrk="1" latinLnBrk="0" hangingPunct="1">
        <a:lnSpc>
          <a:spcPct val="90000"/>
        </a:lnSpc>
        <a:spcBef>
          <a:spcPts val="225"/>
        </a:spcBef>
        <a:spcAft>
          <a:spcPts val="225"/>
        </a:spcAft>
        <a:buClr>
          <a:schemeClr val="accent1"/>
        </a:buClr>
        <a:buFont typeface="Wingdings 2" pitchFamily="18" charset="2"/>
        <a:buChar char=""/>
        <a:defRPr sz="1050" kern="1200">
          <a:solidFill>
            <a:schemeClr val="tx1">
              <a:lumMod val="85000"/>
              <a:lumOff val="15000"/>
            </a:schemeClr>
          </a:solidFill>
          <a:latin typeface="+mn-lt"/>
          <a:ea typeface="+mn-ea"/>
          <a:cs typeface="+mn-cs"/>
        </a:defRPr>
      </a:lvl6pPr>
      <a:lvl7pPr marL="1425000" indent="-171450" algn="l" defTabSz="685800" rtl="0" eaLnBrk="1" latinLnBrk="0" hangingPunct="1">
        <a:lnSpc>
          <a:spcPct val="90000"/>
        </a:lnSpc>
        <a:spcBef>
          <a:spcPts val="225"/>
        </a:spcBef>
        <a:spcAft>
          <a:spcPts val="225"/>
        </a:spcAft>
        <a:buClr>
          <a:schemeClr val="accent1"/>
        </a:buClr>
        <a:buFont typeface="Wingdings 2" pitchFamily="18" charset="2"/>
        <a:buChar char=""/>
        <a:defRPr sz="1050" kern="1200">
          <a:solidFill>
            <a:schemeClr val="tx1">
              <a:lumMod val="85000"/>
              <a:lumOff val="15000"/>
            </a:schemeClr>
          </a:solidFill>
          <a:latin typeface="+mn-lt"/>
          <a:ea typeface="+mn-ea"/>
          <a:cs typeface="+mn-cs"/>
        </a:defRPr>
      </a:lvl7pPr>
      <a:lvl8pPr marL="1650000" indent="-171450" algn="l" defTabSz="685800" rtl="0" eaLnBrk="1" latinLnBrk="0" hangingPunct="1">
        <a:lnSpc>
          <a:spcPct val="90000"/>
        </a:lnSpc>
        <a:spcBef>
          <a:spcPts val="225"/>
        </a:spcBef>
        <a:spcAft>
          <a:spcPts val="225"/>
        </a:spcAft>
        <a:buClr>
          <a:schemeClr val="accent1"/>
        </a:buClr>
        <a:buFont typeface="Wingdings 2" pitchFamily="18" charset="2"/>
        <a:buChar char=""/>
        <a:defRPr sz="1050" kern="1200">
          <a:solidFill>
            <a:schemeClr val="tx1">
              <a:lumMod val="85000"/>
              <a:lumOff val="15000"/>
            </a:schemeClr>
          </a:solidFill>
          <a:latin typeface="+mn-lt"/>
          <a:ea typeface="+mn-ea"/>
          <a:cs typeface="+mn-cs"/>
        </a:defRPr>
      </a:lvl8pPr>
      <a:lvl9pPr marL="1875000" indent="-171450" algn="l" defTabSz="685800" rtl="0" eaLnBrk="1" latinLnBrk="0" hangingPunct="1">
        <a:lnSpc>
          <a:spcPct val="90000"/>
        </a:lnSpc>
        <a:spcBef>
          <a:spcPts val="225"/>
        </a:spcBef>
        <a:spcAft>
          <a:spcPts val="225"/>
        </a:spcAft>
        <a:buClr>
          <a:schemeClr val="accent1"/>
        </a:buClr>
        <a:buFont typeface="Wingdings 2" pitchFamily="18" charset="2"/>
        <a:buChar char=""/>
        <a:defRPr sz="1050" kern="1200">
          <a:solidFill>
            <a:schemeClr val="tx1">
              <a:lumMod val="85000"/>
              <a:lumOff val="1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3.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6"/>
        <p:cNvGrpSpPr/>
        <p:nvPr/>
      </p:nvGrpSpPr>
      <p:grpSpPr>
        <a:xfrm>
          <a:off x="0" y="0"/>
          <a:ext cx="0" cy="0"/>
          <a:chOff x="0" y="0"/>
          <a:chExt cx="0" cy="0"/>
        </a:xfrm>
      </p:grpSpPr>
      <p:sp>
        <p:nvSpPr>
          <p:cNvPr id="57" name="Google Shape;57;p12"/>
          <p:cNvSpPr txBox="1">
            <a:spLocks noGrp="1"/>
          </p:cNvSpPr>
          <p:nvPr>
            <p:ph type="ctrTitle"/>
          </p:nvPr>
        </p:nvSpPr>
        <p:spPr>
          <a:xfrm>
            <a:off x="135684" y="0"/>
            <a:ext cx="8158808" cy="1818600"/>
          </a:xfrm>
          <a:prstGeom prst="rect">
            <a:avLst/>
          </a:prstGeom>
        </p:spPr>
        <p:txBody>
          <a:bodyPr spcFirstLastPara="1" wrap="square" lIns="0" tIns="0" rIns="0" bIns="0" anchor="ctr" anchorCtr="0">
            <a:noAutofit/>
          </a:bodyPr>
          <a:lstStyle/>
          <a:p>
            <a:pPr marL="0" lvl="0" indent="0" algn="l" rtl="0">
              <a:spcBef>
                <a:spcPts val="0"/>
              </a:spcBef>
              <a:spcAft>
                <a:spcPts val="0"/>
              </a:spcAft>
              <a:buNone/>
            </a:pPr>
            <a:r>
              <a:rPr lang="hr-HR" sz="4000" dirty="0">
                <a:latin typeface="Candara" panose="020E0502030303020204" pitchFamily="34" charset="0"/>
              </a:rPr>
              <a:t>ISO/IEC 17020:2026</a:t>
            </a:r>
            <a:br>
              <a:rPr lang="hr-HR" sz="4000" dirty="0">
                <a:latin typeface="Candara" panose="020E0502030303020204" pitchFamily="34" charset="0"/>
              </a:rPr>
            </a:br>
            <a:r>
              <a:rPr lang="hr-HR" sz="2800" dirty="0">
                <a:latin typeface="Candara" panose="020E0502030303020204" pitchFamily="34" charset="0"/>
              </a:rPr>
              <a:t>NOVO IZDANJE NORME</a:t>
            </a:r>
            <a:endParaRPr sz="4000" dirty="0">
              <a:latin typeface="Candara" panose="020E0502030303020204" pitchFamily="34" charset="0"/>
            </a:endParaRPr>
          </a:p>
        </p:txBody>
      </p:sp>
      <p:sp>
        <p:nvSpPr>
          <p:cNvPr id="3" name="TekstniOkvir 2">
            <a:extLst>
              <a:ext uri="{FF2B5EF4-FFF2-40B4-BE49-F238E27FC236}">
                <a16:creationId xmlns:a16="http://schemas.microsoft.com/office/drawing/2014/main" id="{D94DDCE5-9E55-4042-B947-30A1D377D28D}"/>
              </a:ext>
            </a:extLst>
          </p:cNvPr>
          <p:cNvSpPr txBox="1"/>
          <p:nvPr/>
        </p:nvSpPr>
        <p:spPr>
          <a:xfrm>
            <a:off x="135684" y="4334807"/>
            <a:ext cx="2589817" cy="738664"/>
          </a:xfrm>
          <a:prstGeom prst="rect">
            <a:avLst/>
          </a:prstGeom>
          <a:noFill/>
        </p:spPr>
        <p:txBody>
          <a:bodyPr wrap="square" rtlCol="0">
            <a:spAutoFit/>
          </a:bodyPr>
          <a:lstStyle/>
          <a:p>
            <a:r>
              <a:rPr lang="hr-HR" b="1" dirty="0">
                <a:solidFill>
                  <a:schemeClr val="bg1"/>
                </a:solidFill>
                <a:latin typeface="Candara" panose="020E0502030303020204" pitchFamily="34" charset="0"/>
              </a:rPr>
              <a:t>Zlatko Grgić</a:t>
            </a:r>
            <a:r>
              <a:rPr lang="hr-HR" sz="1200" dirty="0">
                <a:solidFill>
                  <a:schemeClr val="bg1"/>
                </a:solidFill>
                <a:latin typeface="Candara" panose="020E0502030303020204" pitchFamily="34" charset="0"/>
              </a:rPr>
              <a:t>, </a:t>
            </a:r>
            <a:r>
              <a:rPr lang="hr-HR" sz="1200" dirty="0" err="1">
                <a:solidFill>
                  <a:schemeClr val="bg1"/>
                </a:solidFill>
                <a:latin typeface="Candara" panose="020E0502030303020204" pitchFamily="34" charset="0"/>
              </a:rPr>
              <a:t>dipl.ing.univ.spec</a:t>
            </a:r>
            <a:r>
              <a:rPr lang="hr-HR" sz="1100" dirty="0">
                <a:solidFill>
                  <a:schemeClr val="bg1"/>
                </a:solidFill>
                <a:latin typeface="Candara" panose="020E0502030303020204" pitchFamily="34" charset="0"/>
              </a:rPr>
              <a:t>.</a:t>
            </a:r>
          </a:p>
          <a:p>
            <a:r>
              <a:rPr lang="hr-HR" sz="1200" dirty="0">
                <a:solidFill>
                  <a:schemeClr val="bg1"/>
                </a:solidFill>
                <a:latin typeface="Candara" panose="020E0502030303020204" pitchFamily="34" charset="0"/>
              </a:rPr>
              <a:t>INFRATECH d.o.o.</a:t>
            </a:r>
          </a:p>
          <a:p>
            <a:r>
              <a:rPr lang="hr-HR" sz="1200" dirty="0">
                <a:solidFill>
                  <a:schemeClr val="bg1"/>
                </a:solidFill>
                <a:latin typeface="Candara" panose="020E0502030303020204" pitchFamily="34" charset="0"/>
              </a:rPr>
              <a:t>info@infratech.hr</a:t>
            </a:r>
            <a:endParaRPr lang="en-US" sz="1200" dirty="0">
              <a:solidFill>
                <a:schemeClr val="bg1"/>
              </a:solidFill>
              <a:latin typeface="Candara" panose="020E0502030303020204" pitchFamily="34" charset="0"/>
            </a:endParaRPr>
          </a:p>
        </p:txBody>
      </p:sp>
      <p:sp>
        <p:nvSpPr>
          <p:cNvPr id="4" name="TekstniOkvir 3">
            <a:extLst>
              <a:ext uri="{FF2B5EF4-FFF2-40B4-BE49-F238E27FC236}">
                <a16:creationId xmlns:a16="http://schemas.microsoft.com/office/drawing/2014/main" id="{95906A2C-2E06-459F-8097-7F4EB840A17A}"/>
              </a:ext>
            </a:extLst>
          </p:cNvPr>
          <p:cNvSpPr txBox="1"/>
          <p:nvPr/>
        </p:nvSpPr>
        <p:spPr>
          <a:xfrm>
            <a:off x="3857105" y="4242474"/>
            <a:ext cx="4658587" cy="923330"/>
          </a:xfrm>
          <a:prstGeom prst="rect">
            <a:avLst/>
          </a:prstGeom>
          <a:noFill/>
        </p:spPr>
        <p:txBody>
          <a:bodyPr wrap="square" rtlCol="0">
            <a:spAutoFit/>
          </a:bodyPr>
          <a:lstStyle/>
          <a:p>
            <a:pPr algn="r"/>
            <a:r>
              <a:rPr lang="hr-HR" dirty="0">
                <a:effectLst>
                  <a:outerShdw blurRad="38100" dist="38100" dir="2700000" algn="tl">
                    <a:srgbClr val="000000">
                      <a:alpha val="43137"/>
                    </a:srgbClr>
                  </a:outerShdw>
                </a:effectLst>
                <a:latin typeface="Corbel" panose="020B0503020204020204" pitchFamily="34" charset="0"/>
              </a:rPr>
              <a:t>HMD</a:t>
            </a:r>
          </a:p>
          <a:p>
            <a:pPr algn="r"/>
            <a:r>
              <a:rPr lang="hr-HR" dirty="0">
                <a:effectLst>
                  <a:outerShdw blurRad="38100" dist="38100" dir="2700000" algn="tl">
                    <a:srgbClr val="000000">
                      <a:alpha val="43137"/>
                    </a:srgbClr>
                  </a:outerShdw>
                </a:effectLst>
                <a:latin typeface="Corbel" panose="020B0503020204020204" pitchFamily="34" charset="0"/>
              </a:rPr>
              <a:t>11. BIENALNO SAVJETOVANJE</a:t>
            </a:r>
          </a:p>
          <a:p>
            <a:pPr algn="r"/>
            <a:r>
              <a:rPr lang="hr-HR" dirty="0">
                <a:effectLst>
                  <a:outerShdw blurRad="38100" dist="38100" dir="2700000" algn="tl">
                    <a:srgbClr val="000000">
                      <a:alpha val="43137"/>
                    </a:srgbClr>
                  </a:outerShdw>
                </a:effectLst>
                <a:latin typeface="Corbel" panose="020B0503020204020204" pitchFamily="34" charset="0"/>
              </a:rPr>
              <a:t>23</a:t>
            </a:r>
            <a:r>
              <a:rPr lang="en-US" dirty="0">
                <a:effectLst>
                  <a:outerShdw blurRad="38100" dist="38100" dir="2700000" algn="tl">
                    <a:srgbClr val="000000">
                      <a:alpha val="43137"/>
                    </a:srgbClr>
                  </a:outerShdw>
                </a:effectLst>
                <a:latin typeface="Corbel" panose="020B0503020204020204" pitchFamily="34" charset="0"/>
              </a:rPr>
              <a:t>.- </a:t>
            </a:r>
            <a:r>
              <a:rPr lang="hr-HR" dirty="0">
                <a:effectLst>
                  <a:outerShdw blurRad="38100" dist="38100" dir="2700000" algn="tl">
                    <a:srgbClr val="000000">
                      <a:alpha val="43137"/>
                    </a:srgbClr>
                  </a:outerShdw>
                </a:effectLst>
                <a:latin typeface="Corbel" panose="020B0503020204020204" pitchFamily="34" charset="0"/>
              </a:rPr>
              <a:t>25</a:t>
            </a:r>
            <a:r>
              <a:rPr lang="en-US" dirty="0">
                <a:effectLst>
                  <a:outerShdw blurRad="38100" dist="38100" dir="2700000" algn="tl">
                    <a:srgbClr val="000000">
                      <a:alpha val="43137"/>
                    </a:srgbClr>
                  </a:outerShdw>
                </a:effectLst>
                <a:latin typeface="Corbel" panose="020B0503020204020204" pitchFamily="34" charset="0"/>
              </a:rPr>
              <a:t>. </a:t>
            </a:r>
            <a:r>
              <a:rPr lang="hr-HR" dirty="0">
                <a:effectLst>
                  <a:outerShdw blurRad="38100" dist="38100" dir="2700000" algn="tl">
                    <a:srgbClr val="000000">
                      <a:alpha val="43137"/>
                    </a:srgbClr>
                  </a:outerShdw>
                </a:effectLst>
                <a:latin typeface="Corbel" panose="020B0503020204020204" pitchFamily="34" charset="0"/>
              </a:rPr>
              <a:t>travnja </a:t>
            </a:r>
            <a:r>
              <a:rPr lang="en-US" dirty="0">
                <a:effectLst>
                  <a:outerShdw blurRad="38100" dist="38100" dir="2700000" algn="tl">
                    <a:srgbClr val="000000">
                      <a:alpha val="43137"/>
                    </a:srgbClr>
                  </a:outerShdw>
                </a:effectLst>
                <a:latin typeface="Corbel" panose="020B0503020204020204" pitchFamily="34" charset="0"/>
              </a:rPr>
              <a:t>202</a:t>
            </a:r>
            <a:r>
              <a:rPr lang="hr-HR" dirty="0">
                <a:effectLst>
                  <a:outerShdw blurRad="38100" dist="38100" dir="2700000" algn="tl">
                    <a:srgbClr val="000000">
                      <a:alpha val="43137"/>
                    </a:srgbClr>
                  </a:outerShdw>
                </a:effectLst>
                <a:latin typeface="Corbel" panose="020B0503020204020204" pitchFamily="34" charset="0"/>
              </a:rPr>
              <a:t>6</a:t>
            </a:r>
            <a:r>
              <a:rPr lang="en-US" dirty="0">
                <a:effectLst/>
                <a:latin typeface="Corbel" panose="020B0503020204020204" pitchFamily="34" charset="0"/>
              </a:rPr>
              <a:t>.</a:t>
            </a:r>
            <a:endParaRPr lang="en-US" dirty="0">
              <a:latin typeface="Corbel" panose="020B0503020204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0">
          <a:extLst>
            <a:ext uri="{FF2B5EF4-FFF2-40B4-BE49-F238E27FC236}">
              <a16:creationId xmlns:a16="http://schemas.microsoft.com/office/drawing/2014/main" id="{1FBA8890-5583-A6B8-95D0-E4028E125E8B}"/>
            </a:ext>
          </a:extLst>
        </p:cNvPr>
        <p:cNvGrpSpPr/>
        <p:nvPr/>
      </p:nvGrpSpPr>
      <p:grpSpPr>
        <a:xfrm>
          <a:off x="0" y="0"/>
          <a:ext cx="0" cy="0"/>
          <a:chOff x="0" y="0"/>
          <a:chExt cx="0" cy="0"/>
        </a:xfrm>
      </p:grpSpPr>
      <p:sp>
        <p:nvSpPr>
          <p:cNvPr id="91" name="Google Shape;91;p17">
            <a:extLst>
              <a:ext uri="{FF2B5EF4-FFF2-40B4-BE49-F238E27FC236}">
                <a16:creationId xmlns:a16="http://schemas.microsoft.com/office/drawing/2014/main" id="{E3590579-9CAB-2C7E-531A-84B8AA661A79}"/>
              </a:ext>
            </a:extLst>
          </p:cNvPr>
          <p:cNvSpPr txBox="1">
            <a:spLocks noGrp="1"/>
          </p:cNvSpPr>
          <p:nvPr>
            <p:ph type="title"/>
          </p:nvPr>
        </p:nvSpPr>
        <p:spPr>
          <a:xfrm>
            <a:off x="1037875" y="420364"/>
            <a:ext cx="7068300" cy="396300"/>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hr-HR" dirty="0"/>
              <a:t>OPĆI ZAHTJEVI</a:t>
            </a:r>
            <a:endParaRPr dirty="0"/>
          </a:p>
        </p:txBody>
      </p:sp>
      <p:sp>
        <p:nvSpPr>
          <p:cNvPr id="93" name="Google Shape;93;p17">
            <a:extLst>
              <a:ext uri="{FF2B5EF4-FFF2-40B4-BE49-F238E27FC236}">
                <a16:creationId xmlns:a16="http://schemas.microsoft.com/office/drawing/2014/main" id="{44683A28-E48D-5F31-8C52-D3E77E9095C8}"/>
              </a:ext>
            </a:extLst>
          </p:cNvPr>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10</a:t>
            </a:fld>
            <a:endParaRPr/>
          </a:p>
        </p:txBody>
      </p:sp>
      <p:sp>
        <p:nvSpPr>
          <p:cNvPr id="2" name="TekstniOkvir 1">
            <a:extLst>
              <a:ext uri="{FF2B5EF4-FFF2-40B4-BE49-F238E27FC236}">
                <a16:creationId xmlns:a16="http://schemas.microsoft.com/office/drawing/2014/main" id="{377547A8-8D69-1DFF-C391-CDD79226575F}"/>
              </a:ext>
            </a:extLst>
          </p:cNvPr>
          <p:cNvSpPr txBox="1"/>
          <p:nvPr/>
        </p:nvSpPr>
        <p:spPr>
          <a:xfrm>
            <a:off x="617342" y="1089891"/>
            <a:ext cx="7068299" cy="2031325"/>
          </a:xfrm>
          <a:prstGeom prst="rect">
            <a:avLst/>
          </a:prstGeom>
          <a:noFill/>
        </p:spPr>
        <p:txBody>
          <a:bodyPr wrap="square" rtlCol="0">
            <a:spAutoFit/>
          </a:bodyPr>
          <a:lstStyle/>
          <a:p>
            <a:pPr algn="just"/>
            <a:r>
              <a:rPr lang="hr-HR" b="1" dirty="0">
                <a:solidFill>
                  <a:srgbClr val="0070C0"/>
                </a:solidFill>
              </a:rPr>
              <a:t>Povjerljivost</a:t>
            </a:r>
          </a:p>
          <a:p>
            <a:pPr algn="just"/>
            <a:r>
              <a:rPr lang="hr-HR" i="1" dirty="0"/>
              <a:t>Osoblje, uključujući članove svih odbora, ugovorne izvršitelje, osoblje vanjskih tijela ili osobe koje djeluju u ime inspekcijskog tijela, mora čuvati povjerljivost svih informacija dobivenih ili nastalih tijekom obavljanja inspekcijskih aktivnosti. </a:t>
            </a:r>
          </a:p>
          <a:p>
            <a:pPr algn="just"/>
            <a:endParaRPr lang="hr-HR" dirty="0"/>
          </a:p>
          <a:p>
            <a:pPr marL="285750" indent="-285750" algn="just">
              <a:buFontTx/>
              <a:buChar char="-"/>
            </a:pPr>
            <a:r>
              <a:rPr lang="hr-HR" dirty="0"/>
              <a:t>prošireno za 1 zahtjev</a:t>
            </a:r>
          </a:p>
        </p:txBody>
      </p:sp>
    </p:spTree>
    <p:extLst>
      <p:ext uri="{BB962C8B-B14F-4D97-AF65-F5344CB8AC3E}">
        <p14:creationId xmlns:p14="http://schemas.microsoft.com/office/powerpoint/2010/main" val="28876553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0">
          <a:extLst>
            <a:ext uri="{FF2B5EF4-FFF2-40B4-BE49-F238E27FC236}">
              <a16:creationId xmlns:a16="http://schemas.microsoft.com/office/drawing/2014/main" id="{C6B88177-BFCE-6622-4317-ABF991165367}"/>
            </a:ext>
          </a:extLst>
        </p:cNvPr>
        <p:cNvGrpSpPr/>
        <p:nvPr/>
      </p:nvGrpSpPr>
      <p:grpSpPr>
        <a:xfrm>
          <a:off x="0" y="0"/>
          <a:ext cx="0" cy="0"/>
          <a:chOff x="0" y="0"/>
          <a:chExt cx="0" cy="0"/>
        </a:xfrm>
      </p:grpSpPr>
      <p:sp>
        <p:nvSpPr>
          <p:cNvPr id="91" name="Google Shape;91;p17">
            <a:extLst>
              <a:ext uri="{FF2B5EF4-FFF2-40B4-BE49-F238E27FC236}">
                <a16:creationId xmlns:a16="http://schemas.microsoft.com/office/drawing/2014/main" id="{954F109C-686A-4DDA-2A47-11D83E562084}"/>
              </a:ext>
            </a:extLst>
          </p:cNvPr>
          <p:cNvSpPr txBox="1">
            <a:spLocks noGrp="1"/>
          </p:cNvSpPr>
          <p:nvPr>
            <p:ph type="title"/>
          </p:nvPr>
        </p:nvSpPr>
        <p:spPr>
          <a:xfrm>
            <a:off x="1037875" y="420364"/>
            <a:ext cx="7068300" cy="396300"/>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hr-HR" dirty="0"/>
              <a:t>STRUKTURNI ZAHTJEVI</a:t>
            </a:r>
            <a:endParaRPr dirty="0"/>
          </a:p>
        </p:txBody>
      </p:sp>
      <p:sp>
        <p:nvSpPr>
          <p:cNvPr id="93" name="Google Shape;93;p17">
            <a:extLst>
              <a:ext uri="{FF2B5EF4-FFF2-40B4-BE49-F238E27FC236}">
                <a16:creationId xmlns:a16="http://schemas.microsoft.com/office/drawing/2014/main" id="{855E48F2-3609-7D31-4045-2775FCB2D8F9}"/>
              </a:ext>
            </a:extLst>
          </p:cNvPr>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11</a:t>
            </a:fld>
            <a:endParaRPr/>
          </a:p>
        </p:txBody>
      </p:sp>
      <p:sp>
        <p:nvSpPr>
          <p:cNvPr id="2" name="TekstniOkvir 1">
            <a:extLst>
              <a:ext uri="{FF2B5EF4-FFF2-40B4-BE49-F238E27FC236}">
                <a16:creationId xmlns:a16="http://schemas.microsoft.com/office/drawing/2014/main" id="{17A90B88-38C1-A3D4-FF07-B111BFF92913}"/>
              </a:ext>
            </a:extLst>
          </p:cNvPr>
          <p:cNvSpPr txBox="1"/>
          <p:nvPr/>
        </p:nvSpPr>
        <p:spPr>
          <a:xfrm>
            <a:off x="617342" y="1089891"/>
            <a:ext cx="7068299" cy="2031325"/>
          </a:xfrm>
          <a:prstGeom prst="rect">
            <a:avLst/>
          </a:prstGeom>
          <a:noFill/>
        </p:spPr>
        <p:txBody>
          <a:bodyPr wrap="square" rtlCol="0">
            <a:spAutoFit/>
          </a:bodyPr>
          <a:lstStyle/>
          <a:p>
            <a:pPr algn="just"/>
            <a:r>
              <a:rPr lang="hr-HR" b="1" dirty="0">
                <a:solidFill>
                  <a:srgbClr val="0070C0"/>
                </a:solidFill>
              </a:rPr>
              <a:t>Neovisnost</a:t>
            </a:r>
          </a:p>
          <a:p>
            <a:pPr algn="just"/>
            <a:r>
              <a:rPr lang="hr-HR" i="1" dirty="0"/>
              <a:t>Inspekcijsko tijelo mora ispunjavati zahtjeve neovisnosti navedene u </a:t>
            </a:r>
            <a:r>
              <a:rPr lang="hr-HR" b="1" i="1" dirty="0"/>
              <a:t>Dodatku A</a:t>
            </a:r>
            <a:r>
              <a:rPr lang="hr-HR" i="1" dirty="0"/>
              <a:t>, ovisno o uvjetima pod kojima provodi svoje inspekcijske aktivnosti te, ako je primjenjivo, kako je zahtijevano inspekcijskom shemom.</a:t>
            </a:r>
          </a:p>
          <a:p>
            <a:pPr algn="just"/>
            <a:r>
              <a:rPr lang="hr-HR" i="1" dirty="0"/>
              <a:t>Inspekcijsko tijelo može ispunjavati različite zahtjeve neovisnosti (npr. vrsta A, vrsta </a:t>
            </a:r>
            <a:r>
              <a:rPr lang="hr-HR" i="1" dirty="0" err="1"/>
              <a:t>ne-A</a:t>
            </a:r>
            <a:r>
              <a:rPr lang="hr-HR" i="1" dirty="0"/>
              <a:t>) za različite inspekcijske aktivnosti.</a:t>
            </a:r>
          </a:p>
        </p:txBody>
      </p:sp>
      <p:sp>
        <p:nvSpPr>
          <p:cNvPr id="3" name="Pravokutnik 2">
            <a:extLst>
              <a:ext uri="{FF2B5EF4-FFF2-40B4-BE49-F238E27FC236}">
                <a16:creationId xmlns:a16="http://schemas.microsoft.com/office/drawing/2014/main" id="{5421D5B3-6A3F-29E7-95A6-375A59E62747}"/>
              </a:ext>
            </a:extLst>
          </p:cNvPr>
          <p:cNvSpPr/>
          <p:nvPr/>
        </p:nvSpPr>
        <p:spPr>
          <a:xfrm>
            <a:off x="2918689" y="3301183"/>
            <a:ext cx="895927" cy="498764"/>
          </a:xfrm>
          <a:prstGeom prst="rect">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hr-HR" b="1" dirty="0">
                <a:solidFill>
                  <a:schemeClr val="tx1"/>
                </a:solidFill>
              </a:rPr>
              <a:t>A</a:t>
            </a:r>
          </a:p>
        </p:txBody>
      </p:sp>
      <p:sp>
        <p:nvSpPr>
          <p:cNvPr id="4" name="Pravokutnik 3">
            <a:extLst>
              <a:ext uri="{FF2B5EF4-FFF2-40B4-BE49-F238E27FC236}">
                <a16:creationId xmlns:a16="http://schemas.microsoft.com/office/drawing/2014/main" id="{D3555B44-706E-78B9-79A5-7EE83673D2B7}"/>
              </a:ext>
            </a:extLst>
          </p:cNvPr>
          <p:cNvSpPr/>
          <p:nvPr/>
        </p:nvSpPr>
        <p:spPr>
          <a:xfrm>
            <a:off x="2918689" y="3896735"/>
            <a:ext cx="895927" cy="498764"/>
          </a:xfrm>
          <a:prstGeom prst="rect">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hr-HR" b="1" dirty="0">
                <a:solidFill>
                  <a:schemeClr val="tx1"/>
                </a:solidFill>
              </a:rPr>
              <a:t>B</a:t>
            </a:r>
          </a:p>
        </p:txBody>
      </p:sp>
      <p:sp>
        <p:nvSpPr>
          <p:cNvPr id="5" name="Pravokutnik 4">
            <a:extLst>
              <a:ext uri="{FF2B5EF4-FFF2-40B4-BE49-F238E27FC236}">
                <a16:creationId xmlns:a16="http://schemas.microsoft.com/office/drawing/2014/main" id="{C4CBBD56-228C-2525-CF77-1648B79C202E}"/>
              </a:ext>
            </a:extLst>
          </p:cNvPr>
          <p:cNvSpPr/>
          <p:nvPr/>
        </p:nvSpPr>
        <p:spPr>
          <a:xfrm>
            <a:off x="2918688" y="4492287"/>
            <a:ext cx="895927" cy="498764"/>
          </a:xfrm>
          <a:prstGeom prst="rect">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hr-HR" b="1" dirty="0">
                <a:solidFill>
                  <a:schemeClr val="tx1"/>
                </a:solidFill>
              </a:rPr>
              <a:t>C</a:t>
            </a:r>
          </a:p>
        </p:txBody>
      </p:sp>
      <p:sp>
        <p:nvSpPr>
          <p:cNvPr id="6" name="Pravokutnik 5">
            <a:extLst>
              <a:ext uri="{FF2B5EF4-FFF2-40B4-BE49-F238E27FC236}">
                <a16:creationId xmlns:a16="http://schemas.microsoft.com/office/drawing/2014/main" id="{7EDDB911-E352-2BF1-0325-69C542927B1A}"/>
              </a:ext>
            </a:extLst>
          </p:cNvPr>
          <p:cNvSpPr/>
          <p:nvPr/>
        </p:nvSpPr>
        <p:spPr>
          <a:xfrm>
            <a:off x="4844471" y="3301183"/>
            <a:ext cx="895927" cy="498764"/>
          </a:xfrm>
          <a:prstGeom prst="rect">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hr-HR" b="1" dirty="0">
                <a:solidFill>
                  <a:schemeClr val="tx1"/>
                </a:solidFill>
              </a:rPr>
              <a:t>A</a:t>
            </a:r>
          </a:p>
        </p:txBody>
      </p:sp>
      <p:sp>
        <p:nvSpPr>
          <p:cNvPr id="7" name="Pravokutnik 6">
            <a:extLst>
              <a:ext uri="{FF2B5EF4-FFF2-40B4-BE49-F238E27FC236}">
                <a16:creationId xmlns:a16="http://schemas.microsoft.com/office/drawing/2014/main" id="{C0E4CC3B-1973-B561-1CE4-CDB02F8FA1F7}"/>
              </a:ext>
            </a:extLst>
          </p:cNvPr>
          <p:cNvSpPr/>
          <p:nvPr/>
        </p:nvSpPr>
        <p:spPr>
          <a:xfrm>
            <a:off x="4844471" y="3896735"/>
            <a:ext cx="895927" cy="498764"/>
          </a:xfrm>
          <a:prstGeom prst="rect">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hr-HR" b="1" dirty="0" err="1">
                <a:solidFill>
                  <a:schemeClr val="tx1"/>
                </a:solidFill>
              </a:rPr>
              <a:t>ne-A</a:t>
            </a:r>
            <a:endParaRPr lang="hr-HR" b="1" dirty="0">
              <a:solidFill>
                <a:schemeClr val="tx1"/>
              </a:solidFill>
            </a:endParaRPr>
          </a:p>
        </p:txBody>
      </p:sp>
      <p:cxnSp>
        <p:nvCxnSpPr>
          <p:cNvPr id="10" name="Ravni poveznik sa strelicom 9">
            <a:extLst>
              <a:ext uri="{FF2B5EF4-FFF2-40B4-BE49-F238E27FC236}">
                <a16:creationId xmlns:a16="http://schemas.microsoft.com/office/drawing/2014/main" id="{769B38F4-1F57-B3F6-0621-3B5E0E165D9C}"/>
              </a:ext>
            </a:extLst>
          </p:cNvPr>
          <p:cNvCxnSpPr>
            <a:endCxn id="6" idx="1"/>
          </p:cNvCxnSpPr>
          <p:nvPr/>
        </p:nvCxnSpPr>
        <p:spPr>
          <a:xfrm>
            <a:off x="3897746" y="3537672"/>
            <a:ext cx="946725" cy="1289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Ravni poveznik sa strelicom 10">
            <a:extLst>
              <a:ext uri="{FF2B5EF4-FFF2-40B4-BE49-F238E27FC236}">
                <a16:creationId xmlns:a16="http://schemas.microsoft.com/office/drawing/2014/main" id="{91650911-4ED6-2704-00FD-D06AFC1876DD}"/>
              </a:ext>
            </a:extLst>
          </p:cNvPr>
          <p:cNvCxnSpPr/>
          <p:nvPr/>
        </p:nvCxnSpPr>
        <p:spPr>
          <a:xfrm>
            <a:off x="3897746" y="4111002"/>
            <a:ext cx="946725" cy="1289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Ravni poveznik sa strelicom 11">
            <a:extLst>
              <a:ext uri="{FF2B5EF4-FFF2-40B4-BE49-F238E27FC236}">
                <a16:creationId xmlns:a16="http://schemas.microsoft.com/office/drawing/2014/main" id="{4E79D5A9-3010-D27F-6D78-9943A0EB8489}"/>
              </a:ext>
            </a:extLst>
          </p:cNvPr>
          <p:cNvCxnSpPr>
            <a:cxnSpLocks/>
            <a:endCxn id="7" idx="1"/>
          </p:cNvCxnSpPr>
          <p:nvPr/>
        </p:nvCxnSpPr>
        <p:spPr>
          <a:xfrm flipV="1">
            <a:off x="3897745" y="4146117"/>
            <a:ext cx="946726" cy="52532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003596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90">
          <a:extLst>
            <a:ext uri="{FF2B5EF4-FFF2-40B4-BE49-F238E27FC236}">
              <a16:creationId xmlns:a16="http://schemas.microsoft.com/office/drawing/2014/main" id="{0D6D85B5-1F16-28E9-CD71-4E56E2559ACA}"/>
            </a:ext>
          </a:extLst>
        </p:cNvPr>
        <p:cNvGrpSpPr/>
        <p:nvPr/>
      </p:nvGrpSpPr>
      <p:grpSpPr>
        <a:xfrm>
          <a:off x="0" y="0"/>
          <a:ext cx="0" cy="0"/>
          <a:chOff x="0" y="0"/>
          <a:chExt cx="0" cy="0"/>
        </a:xfrm>
      </p:grpSpPr>
      <p:sp>
        <p:nvSpPr>
          <p:cNvPr id="91" name="Google Shape;91;p17">
            <a:extLst>
              <a:ext uri="{FF2B5EF4-FFF2-40B4-BE49-F238E27FC236}">
                <a16:creationId xmlns:a16="http://schemas.microsoft.com/office/drawing/2014/main" id="{EC243570-E0FF-EDAF-8DB2-D6B10E0DFB93}"/>
              </a:ext>
            </a:extLst>
          </p:cNvPr>
          <p:cNvSpPr txBox="1">
            <a:spLocks noGrp="1"/>
          </p:cNvSpPr>
          <p:nvPr>
            <p:ph type="title"/>
          </p:nvPr>
        </p:nvSpPr>
        <p:spPr>
          <a:xfrm>
            <a:off x="1037875" y="420364"/>
            <a:ext cx="7068300" cy="396300"/>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hr-HR" dirty="0"/>
              <a:t>STRUKTURNI ZAHTJEVI</a:t>
            </a:r>
            <a:endParaRPr dirty="0"/>
          </a:p>
        </p:txBody>
      </p:sp>
      <p:sp>
        <p:nvSpPr>
          <p:cNvPr id="93" name="Google Shape;93;p17">
            <a:extLst>
              <a:ext uri="{FF2B5EF4-FFF2-40B4-BE49-F238E27FC236}">
                <a16:creationId xmlns:a16="http://schemas.microsoft.com/office/drawing/2014/main" id="{645D4F00-6ED7-3B04-3635-374B762187A9}"/>
              </a:ext>
            </a:extLst>
          </p:cNvPr>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12</a:t>
            </a:fld>
            <a:endParaRPr/>
          </a:p>
        </p:txBody>
      </p:sp>
      <p:sp>
        <p:nvSpPr>
          <p:cNvPr id="2" name="TekstniOkvir 1">
            <a:extLst>
              <a:ext uri="{FF2B5EF4-FFF2-40B4-BE49-F238E27FC236}">
                <a16:creationId xmlns:a16="http://schemas.microsoft.com/office/drawing/2014/main" id="{E8BFA380-0B7E-95CD-32E0-1A1BEEA3818F}"/>
              </a:ext>
            </a:extLst>
          </p:cNvPr>
          <p:cNvSpPr txBox="1"/>
          <p:nvPr/>
        </p:nvSpPr>
        <p:spPr>
          <a:xfrm>
            <a:off x="617342" y="1089891"/>
            <a:ext cx="7068299" cy="3139321"/>
          </a:xfrm>
          <a:prstGeom prst="rect">
            <a:avLst/>
          </a:prstGeom>
          <a:noFill/>
        </p:spPr>
        <p:txBody>
          <a:bodyPr wrap="square" rtlCol="0">
            <a:spAutoFit/>
          </a:bodyPr>
          <a:lstStyle/>
          <a:p>
            <a:pPr algn="just"/>
            <a:r>
              <a:rPr lang="hr-HR" b="1" dirty="0">
                <a:solidFill>
                  <a:srgbClr val="0070C0"/>
                </a:solidFill>
              </a:rPr>
              <a:t>Pravna osobnost i odgovornosti</a:t>
            </a:r>
          </a:p>
          <a:p>
            <a:pPr algn="just"/>
            <a:endParaRPr lang="hr-HR" b="1" dirty="0">
              <a:solidFill>
                <a:srgbClr val="0070C0"/>
              </a:solidFill>
            </a:endParaRPr>
          </a:p>
          <a:p>
            <a:pPr algn="just"/>
            <a:r>
              <a:rPr lang="hr-HR" i="1" dirty="0"/>
              <a:t>Inspekcijsko tijelo mora imati odgovarajuće osiguranje (npr. osiguranje ili financijske rezerve) za pokriće odgovornosti koje proizlaze iz njegovih aktivnosti. </a:t>
            </a:r>
          </a:p>
          <a:p>
            <a:pPr algn="just"/>
            <a:r>
              <a:rPr lang="hr-HR" i="1" dirty="0"/>
              <a:t>Inspekcijsko tijelo mora:</a:t>
            </a:r>
          </a:p>
          <a:p>
            <a:pPr marL="342900" indent="-342900" algn="just">
              <a:buAutoNum type="alphaLcParenR"/>
            </a:pPr>
            <a:r>
              <a:rPr lang="hr-HR" b="1" i="1" dirty="0">
                <a:solidFill>
                  <a:srgbClr val="00B050"/>
                </a:solidFill>
              </a:rPr>
              <a:t>analizirati </a:t>
            </a:r>
            <a:r>
              <a:rPr lang="hr-HR" i="1" dirty="0">
                <a:solidFill>
                  <a:srgbClr val="00B050"/>
                </a:solidFill>
              </a:rPr>
              <a:t>rizike koji proizlaze iz inspekcijskih aktivnosti;</a:t>
            </a:r>
          </a:p>
          <a:p>
            <a:pPr marL="342900" indent="-342900" algn="just">
              <a:buAutoNum type="alphaLcParenR"/>
            </a:pPr>
            <a:r>
              <a:rPr lang="hr-HR" b="1" i="1" dirty="0">
                <a:solidFill>
                  <a:srgbClr val="00B050"/>
                </a:solidFill>
              </a:rPr>
              <a:t>procijeniti </a:t>
            </a:r>
            <a:r>
              <a:rPr lang="hr-HR" i="1" dirty="0">
                <a:solidFill>
                  <a:srgbClr val="00B050"/>
                </a:solidFill>
              </a:rPr>
              <a:t>potencijalne odgovornosti povezane s identificiranim rizicima;</a:t>
            </a:r>
          </a:p>
          <a:p>
            <a:pPr marL="342900" indent="-342900" algn="just">
              <a:buAutoNum type="alphaLcParenR"/>
            </a:pPr>
            <a:r>
              <a:rPr lang="hr-HR" b="1" i="1" dirty="0">
                <a:solidFill>
                  <a:srgbClr val="00B050"/>
                </a:solidFill>
              </a:rPr>
              <a:t>osigurati </a:t>
            </a:r>
            <a:r>
              <a:rPr lang="hr-HR" i="1" dirty="0">
                <a:solidFill>
                  <a:srgbClr val="00B050"/>
                </a:solidFill>
              </a:rPr>
              <a:t>da razina uspostavljenih rezervi bude u skladu s tim odgovornostima.</a:t>
            </a:r>
          </a:p>
        </p:txBody>
      </p:sp>
    </p:spTree>
    <p:extLst>
      <p:ext uri="{BB962C8B-B14F-4D97-AF65-F5344CB8AC3E}">
        <p14:creationId xmlns:p14="http://schemas.microsoft.com/office/powerpoint/2010/main" val="3837120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90">
          <a:extLst>
            <a:ext uri="{FF2B5EF4-FFF2-40B4-BE49-F238E27FC236}">
              <a16:creationId xmlns:a16="http://schemas.microsoft.com/office/drawing/2014/main" id="{D3B71907-84AC-3C84-CA4A-F3BA40A68AC8}"/>
            </a:ext>
          </a:extLst>
        </p:cNvPr>
        <p:cNvGrpSpPr/>
        <p:nvPr/>
      </p:nvGrpSpPr>
      <p:grpSpPr>
        <a:xfrm>
          <a:off x="0" y="0"/>
          <a:ext cx="0" cy="0"/>
          <a:chOff x="0" y="0"/>
          <a:chExt cx="0" cy="0"/>
        </a:xfrm>
      </p:grpSpPr>
      <p:sp>
        <p:nvSpPr>
          <p:cNvPr id="91" name="Google Shape;91;p17">
            <a:extLst>
              <a:ext uri="{FF2B5EF4-FFF2-40B4-BE49-F238E27FC236}">
                <a16:creationId xmlns:a16="http://schemas.microsoft.com/office/drawing/2014/main" id="{DB66DDA7-70EE-ABCA-F991-B94B2D9A8983}"/>
              </a:ext>
            </a:extLst>
          </p:cNvPr>
          <p:cNvSpPr txBox="1">
            <a:spLocks noGrp="1"/>
          </p:cNvSpPr>
          <p:nvPr>
            <p:ph type="title"/>
          </p:nvPr>
        </p:nvSpPr>
        <p:spPr>
          <a:xfrm>
            <a:off x="1037875" y="420364"/>
            <a:ext cx="7068300" cy="396300"/>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hr-HR" dirty="0"/>
              <a:t>STRUKTURNI ZAHTJEVI</a:t>
            </a:r>
            <a:endParaRPr dirty="0"/>
          </a:p>
        </p:txBody>
      </p:sp>
      <p:sp>
        <p:nvSpPr>
          <p:cNvPr id="93" name="Google Shape;93;p17">
            <a:extLst>
              <a:ext uri="{FF2B5EF4-FFF2-40B4-BE49-F238E27FC236}">
                <a16:creationId xmlns:a16="http://schemas.microsoft.com/office/drawing/2014/main" id="{60F5B86D-71E7-AFF9-3BB5-D0B885D3E82C}"/>
              </a:ext>
            </a:extLst>
          </p:cNvPr>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13</a:t>
            </a:fld>
            <a:endParaRPr/>
          </a:p>
        </p:txBody>
      </p:sp>
      <p:sp>
        <p:nvSpPr>
          <p:cNvPr id="2" name="TekstniOkvir 1">
            <a:extLst>
              <a:ext uri="{FF2B5EF4-FFF2-40B4-BE49-F238E27FC236}">
                <a16:creationId xmlns:a16="http://schemas.microsoft.com/office/drawing/2014/main" id="{0F604FFC-6E47-2984-F7CB-F520256BBCC8}"/>
              </a:ext>
            </a:extLst>
          </p:cNvPr>
          <p:cNvSpPr txBox="1"/>
          <p:nvPr/>
        </p:nvSpPr>
        <p:spPr>
          <a:xfrm>
            <a:off x="617342" y="1089891"/>
            <a:ext cx="7068299" cy="2862322"/>
          </a:xfrm>
          <a:prstGeom prst="rect">
            <a:avLst/>
          </a:prstGeom>
          <a:noFill/>
        </p:spPr>
        <p:txBody>
          <a:bodyPr wrap="square" rtlCol="0">
            <a:spAutoFit/>
          </a:bodyPr>
          <a:lstStyle/>
          <a:p>
            <a:pPr algn="just"/>
            <a:r>
              <a:rPr lang="hr-HR" b="1" dirty="0">
                <a:solidFill>
                  <a:srgbClr val="0070C0"/>
                </a:solidFill>
              </a:rPr>
              <a:t>Pravna osobnost i odgovornosti</a:t>
            </a:r>
          </a:p>
          <a:p>
            <a:pPr algn="just"/>
            <a:endParaRPr lang="hr-HR" b="1" dirty="0">
              <a:solidFill>
                <a:srgbClr val="0070C0"/>
              </a:solidFill>
            </a:endParaRPr>
          </a:p>
          <a:p>
            <a:pPr algn="just"/>
            <a:r>
              <a:rPr lang="hr-HR" i="1" dirty="0"/>
              <a:t>Inspekcijsko tijelo mora definirati i dokumentirati inspekcijske aktivnosti za koje je usklađeno sa zahtjevima ovog dokumenta.</a:t>
            </a:r>
          </a:p>
          <a:p>
            <a:pPr algn="just"/>
            <a:endParaRPr lang="hr-HR" i="1" dirty="0"/>
          </a:p>
          <a:p>
            <a:pPr algn="just"/>
            <a:r>
              <a:rPr lang="hr-HR" dirty="0"/>
              <a:t>Opis aktivnosti uključuje definiranje općeg područja i opsega inspekcije (npr. kategorije ili potkategorije proizvoda, procesa, usluga ili postrojenja) te faze inspekcije, kao i, gdje je primjenjivo, propise, inspekcijsku shemu, norme ili specifikacije koje sadrže zahtjeve prema kojima će se provoditi inspekcija.</a:t>
            </a:r>
            <a:endParaRPr lang="hr-HR" i="1" dirty="0"/>
          </a:p>
        </p:txBody>
      </p:sp>
    </p:spTree>
    <p:extLst>
      <p:ext uri="{BB962C8B-B14F-4D97-AF65-F5344CB8AC3E}">
        <p14:creationId xmlns:p14="http://schemas.microsoft.com/office/powerpoint/2010/main" val="6238016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90">
          <a:extLst>
            <a:ext uri="{FF2B5EF4-FFF2-40B4-BE49-F238E27FC236}">
              <a16:creationId xmlns:a16="http://schemas.microsoft.com/office/drawing/2014/main" id="{FF9D4C89-B375-358A-3BDF-17819A89359E}"/>
            </a:ext>
          </a:extLst>
        </p:cNvPr>
        <p:cNvGrpSpPr/>
        <p:nvPr/>
      </p:nvGrpSpPr>
      <p:grpSpPr>
        <a:xfrm>
          <a:off x="0" y="0"/>
          <a:ext cx="0" cy="0"/>
          <a:chOff x="0" y="0"/>
          <a:chExt cx="0" cy="0"/>
        </a:xfrm>
      </p:grpSpPr>
      <p:sp>
        <p:nvSpPr>
          <p:cNvPr id="91" name="Google Shape;91;p17">
            <a:extLst>
              <a:ext uri="{FF2B5EF4-FFF2-40B4-BE49-F238E27FC236}">
                <a16:creationId xmlns:a16="http://schemas.microsoft.com/office/drawing/2014/main" id="{4AF7807C-B456-873D-1541-4980B57BC2F7}"/>
              </a:ext>
            </a:extLst>
          </p:cNvPr>
          <p:cNvSpPr txBox="1">
            <a:spLocks noGrp="1"/>
          </p:cNvSpPr>
          <p:nvPr>
            <p:ph type="title"/>
          </p:nvPr>
        </p:nvSpPr>
        <p:spPr>
          <a:xfrm>
            <a:off x="1037875" y="420364"/>
            <a:ext cx="7068300" cy="396300"/>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hr-HR" dirty="0"/>
              <a:t>STRUKTURNI ZAHTJEVI</a:t>
            </a:r>
            <a:endParaRPr dirty="0"/>
          </a:p>
        </p:txBody>
      </p:sp>
      <p:sp>
        <p:nvSpPr>
          <p:cNvPr id="93" name="Google Shape;93;p17">
            <a:extLst>
              <a:ext uri="{FF2B5EF4-FFF2-40B4-BE49-F238E27FC236}">
                <a16:creationId xmlns:a16="http://schemas.microsoft.com/office/drawing/2014/main" id="{535899ED-3E62-3670-E784-F1365E21F7C2}"/>
              </a:ext>
            </a:extLst>
          </p:cNvPr>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14</a:t>
            </a:fld>
            <a:endParaRPr/>
          </a:p>
        </p:txBody>
      </p:sp>
      <p:sp>
        <p:nvSpPr>
          <p:cNvPr id="2" name="TekstniOkvir 1">
            <a:extLst>
              <a:ext uri="{FF2B5EF4-FFF2-40B4-BE49-F238E27FC236}">
                <a16:creationId xmlns:a16="http://schemas.microsoft.com/office/drawing/2014/main" id="{2D3E9CAC-7511-19E2-EC10-4AA6FD4434E1}"/>
              </a:ext>
            </a:extLst>
          </p:cNvPr>
          <p:cNvSpPr txBox="1"/>
          <p:nvPr/>
        </p:nvSpPr>
        <p:spPr>
          <a:xfrm>
            <a:off x="617342" y="1089891"/>
            <a:ext cx="7068299" cy="3970318"/>
          </a:xfrm>
          <a:prstGeom prst="rect">
            <a:avLst/>
          </a:prstGeom>
          <a:noFill/>
        </p:spPr>
        <p:txBody>
          <a:bodyPr wrap="square" rtlCol="0">
            <a:spAutoFit/>
          </a:bodyPr>
          <a:lstStyle/>
          <a:p>
            <a:pPr algn="just"/>
            <a:r>
              <a:rPr lang="hr-HR" b="1" dirty="0">
                <a:solidFill>
                  <a:srgbClr val="0070C0"/>
                </a:solidFill>
              </a:rPr>
              <a:t>Organizacija i upravljanje</a:t>
            </a:r>
          </a:p>
          <a:p>
            <a:pPr algn="just"/>
            <a:endParaRPr lang="hr-HR" b="1" dirty="0">
              <a:solidFill>
                <a:srgbClr val="0070C0"/>
              </a:solidFill>
            </a:endParaRPr>
          </a:p>
          <a:p>
            <a:pPr algn="just"/>
            <a:r>
              <a:rPr lang="hr-HR" dirty="0"/>
              <a:t>Zahtjevi koji se odnose na organizaciju i upravljanje izmijenjeni su i prošireni.</a:t>
            </a:r>
          </a:p>
          <a:p>
            <a:r>
              <a:rPr lang="hr-HR" i="1" dirty="0"/>
              <a:t>Inspekcijsko tijelo mora imati tehničko vodstvo koje ima ukupnu ovlast i odgovornost za:</a:t>
            </a:r>
          </a:p>
          <a:p>
            <a:r>
              <a:rPr lang="hr-HR" i="1" dirty="0"/>
              <a:t>a) razvoj inspekcijskih aktivnosti, uključujući metode inspekcije i pripadajuće procese;</a:t>
            </a:r>
            <a:br>
              <a:rPr lang="hr-HR" i="1" dirty="0"/>
            </a:br>
            <a:r>
              <a:rPr lang="hr-HR" i="1" dirty="0"/>
              <a:t>b) provedbu monitoringa;</a:t>
            </a:r>
            <a:br>
              <a:rPr lang="hr-HR" i="1" dirty="0"/>
            </a:br>
            <a:r>
              <a:rPr lang="hr-HR" i="1" dirty="0"/>
              <a:t>c) osiguravanje pristupa potrebnim resursima;</a:t>
            </a:r>
            <a:br>
              <a:rPr lang="hr-HR" i="1" dirty="0"/>
            </a:br>
            <a:r>
              <a:rPr lang="hr-HR" i="1" dirty="0"/>
              <a:t>d) zahtjeve za osposobljenost osoblja;</a:t>
            </a:r>
            <a:br>
              <a:rPr lang="hr-HR" i="1" dirty="0"/>
            </a:br>
            <a:r>
              <a:rPr lang="hr-HR" i="1" dirty="0"/>
              <a:t>e) osiguravanje tehničkih aspekata ugovora;</a:t>
            </a:r>
            <a:br>
              <a:rPr lang="hr-HR" i="1" dirty="0"/>
            </a:br>
            <a:r>
              <a:rPr lang="hr-HR" i="1" dirty="0"/>
              <a:t>f) provedbu inspekcijskih aktivnosti.</a:t>
            </a:r>
          </a:p>
          <a:p>
            <a:pPr algn="just"/>
            <a:endParaRPr lang="hr-HR" dirty="0"/>
          </a:p>
        </p:txBody>
      </p:sp>
    </p:spTree>
    <p:extLst>
      <p:ext uri="{BB962C8B-B14F-4D97-AF65-F5344CB8AC3E}">
        <p14:creationId xmlns:p14="http://schemas.microsoft.com/office/powerpoint/2010/main" val="26777790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90">
          <a:extLst>
            <a:ext uri="{FF2B5EF4-FFF2-40B4-BE49-F238E27FC236}">
              <a16:creationId xmlns:a16="http://schemas.microsoft.com/office/drawing/2014/main" id="{9B63C683-441E-99FC-646D-595765208C0A}"/>
            </a:ext>
          </a:extLst>
        </p:cNvPr>
        <p:cNvGrpSpPr/>
        <p:nvPr/>
      </p:nvGrpSpPr>
      <p:grpSpPr>
        <a:xfrm>
          <a:off x="0" y="0"/>
          <a:ext cx="0" cy="0"/>
          <a:chOff x="0" y="0"/>
          <a:chExt cx="0" cy="0"/>
        </a:xfrm>
      </p:grpSpPr>
      <p:sp>
        <p:nvSpPr>
          <p:cNvPr id="91" name="Google Shape;91;p17">
            <a:extLst>
              <a:ext uri="{FF2B5EF4-FFF2-40B4-BE49-F238E27FC236}">
                <a16:creationId xmlns:a16="http://schemas.microsoft.com/office/drawing/2014/main" id="{EC390DFE-E6D4-0395-E8DD-3278D517FB0E}"/>
              </a:ext>
            </a:extLst>
          </p:cNvPr>
          <p:cNvSpPr txBox="1">
            <a:spLocks noGrp="1"/>
          </p:cNvSpPr>
          <p:nvPr>
            <p:ph type="title"/>
          </p:nvPr>
        </p:nvSpPr>
        <p:spPr>
          <a:xfrm>
            <a:off x="1037875" y="420364"/>
            <a:ext cx="7068300" cy="396300"/>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hr-HR" dirty="0"/>
              <a:t>STRUKTURNI ZAHTJEVI</a:t>
            </a:r>
            <a:endParaRPr dirty="0"/>
          </a:p>
        </p:txBody>
      </p:sp>
      <p:sp>
        <p:nvSpPr>
          <p:cNvPr id="93" name="Google Shape;93;p17">
            <a:extLst>
              <a:ext uri="{FF2B5EF4-FFF2-40B4-BE49-F238E27FC236}">
                <a16:creationId xmlns:a16="http://schemas.microsoft.com/office/drawing/2014/main" id="{ED403F3B-BC4A-74A0-BDEA-1E15F2F70B2F}"/>
              </a:ext>
            </a:extLst>
          </p:cNvPr>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15</a:t>
            </a:fld>
            <a:endParaRPr/>
          </a:p>
        </p:txBody>
      </p:sp>
      <p:sp>
        <p:nvSpPr>
          <p:cNvPr id="2" name="TekstniOkvir 1">
            <a:extLst>
              <a:ext uri="{FF2B5EF4-FFF2-40B4-BE49-F238E27FC236}">
                <a16:creationId xmlns:a16="http://schemas.microsoft.com/office/drawing/2014/main" id="{FD4E6EE5-1166-6C98-6EFC-57E1AF6EC640}"/>
              </a:ext>
            </a:extLst>
          </p:cNvPr>
          <p:cNvSpPr txBox="1"/>
          <p:nvPr/>
        </p:nvSpPr>
        <p:spPr>
          <a:xfrm>
            <a:off x="617342" y="1089891"/>
            <a:ext cx="7068299" cy="3693319"/>
          </a:xfrm>
          <a:prstGeom prst="rect">
            <a:avLst/>
          </a:prstGeom>
          <a:noFill/>
        </p:spPr>
        <p:txBody>
          <a:bodyPr wrap="square" rtlCol="0">
            <a:spAutoFit/>
          </a:bodyPr>
          <a:lstStyle/>
          <a:p>
            <a:pPr algn="just"/>
            <a:r>
              <a:rPr lang="hr-HR" b="1" dirty="0">
                <a:solidFill>
                  <a:srgbClr val="0070C0"/>
                </a:solidFill>
              </a:rPr>
              <a:t>Organizacija i upravljanje</a:t>
            </a:r>
          </a:p>
          <a:p>
            <a:pPr algn="just"/>
            <a:endParaRPr lang="hr-HR" b="1" dirty="0">
              <a:solidFill>
                <a:srgbClr val="0070C0"/>
              </a:solidFill>
            </a:endParaRPr>
          </a:p>
          <a:p>
            <a:pPr algn="just"/>
            <a:r>
              <a:rPr lang="hr-HR" i="1" dirty="0"/>
              <a:t>Inspekcijsko tijelo mora imati osoblje koje, neovisno o drugim odgovornostima, ima ovlasti i resurse potrebne za obavljanje svojih dužnosti, uključujući:</a:t>
            </a:r>
          </a:p>
          <a:p>
            <a:pPr marL="342900" indent="-342900" algn="just">
              <a:buAutoNum type="alphaLcParenR"/>
            </a:pPr>
            <a:r>
              <a:rPr lang="hr-HR" i="1" dirty="0"/>
              <a:t>provedbu, održavanje i unaprjeđivanje sustava upravljanja;</a:t>
            </a:r>
          </a:p>
          <a:p>
            <a:pPr marL="342900" indent="-342900" algn="just">
              <a:buAutoNum type="alphaLcParenR"/>
            </a:pPr>
            <a:r>
              <a:rPr lang="hr-HR" i="1" dirty="0"/>
              <a:t>prepoznavanje odstupanja od sustava upravljanja;</a:t>
            </a:r>
          </a:p>
          <a:p>
            <a:pPr marL="342900" indent="-342900" algn="just">
              <a:buAutoNum type="alphaLcParenR"/>
            </a:pPr>
            <a:r>
              <a:rPr lang="hr-HR" i="1" dirty="0"/>
              <a:t>pokretanje radnji za sprječavanje ili smanjenje takvih odstupanja;</a:t>
            </a:r>
          </a:p>
          <a:p>
            <a:pPr marL="342900" indent="-342900" algn="just">
              <a:buAutoNum type="alphaLcParenR"/>
            </a:pPr>
            <a:r>
              <a:rPr lang="hr-HR" i="1" dirty="0"/>
              <a:t>izvještavanje uprave inspekcijskog tijela o djelotvornosti sustava upravljanja i svakoj potrebi za poboljšanjem</a:t>
            </a:r>
          </a:p>
          <a:p>
            <a:pPr marL="342900" indent="-342900" algn="just">
              <a:buAutoNum type="alphaLcParenR"/>
            </a:pPr>
            <a:r>
              <a:rPr lang="hr-HR" i="1" dirty="0"/>
              <a:t>osiguravanje djelotvornosti aktivnosti inspekcijskog tijela.</a:t>
            </a:r>
          </a:p>
          <a:p>
            <a:pPr algn="just"/>
            <a:endParaRPr lang="hr-HR" dirty="0"/>
          </a:p>
        </p:txBody>
      </p:sp>
    </p:spTree>
    <p:extLst>
      <p:ext uri="{BB962C8B-B14F-4D97-AF65-F5344CB8AC3E}">
        <p14:creationId xmlns:p14="http://schemas.microsoft.com/office/powerpoint/2010/main" val="11273026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90">
          <a:extLst>
            <a:ext uri="{FF2B5EF4-FFF2-40B4-BE49-F238E27FC236}">
              <a16:creationId xmlns:a16="http://schemas.microsoft.com/office/drawing/2014/main" id="{F588BA48-65BB-BBD0-3B51-366E3D7379E7}"/>
            </a:ext>
          </a:extLst>
        </p:cNvPr>
        <p:cNvGrpSpPr/>
        <p:nvPr/>
      </p:nvGrpSpPr>
      <p:grpSpPr>
        <a:xfrm>
          <a:off x="0" y="0"/>
          <a:ext cx="0" cy="0"/>
          <a:chOff x="0" y="0"/>
          <a:chExt cx="0" cy="0"/>
        </a:xfrm>
      </p:grpSpPr>
      <p:sp>
        <p:nvSpPr>
          <p:cNvPr id="91" name="Google Shape;91;p17">
            <a:extLst>
              <a:ext uri="{FF2B5EF4-FFF2-40B4-BE49-F238E27FC236}">
                <a16:creationId xmlns:a16="http://schemas.microsoft.com/office/drawing/2014/main" id="{161A16F6-20CF-3B1A-5F99-C0FE93E0269C}"/>
              </a:ext>
            </a:extLst>
          </p:cNvPr>
          <p:cNvSpPr txBox="1">
            <a:spLocks noGrp="1"/>
          </p:cNvSpPr>
          <p:nvPr>
            <p:ph type="title"/>
          </p:nvPr>
        </p:nvSpPr>
        <p:spPr>
          <a:xfrm>
            <a:off x="1037875" y="420364"/>
            <a:ext cx="7068300" cy="396300"/>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hr-HR" dirty="0"/>
              <a:t>STRUKTURNI ZAHTJEVI</a:t>
            </a:r>
            <a:endParaRPr dirty="0"/>
          </a:p>
        </p:txBody>
      </p:sp>
      <p:sp>
        <p:nvSpPr>
          <p:cNvPr id="93" name="Google Shape;93;p17">
            <a:extLst>
              <a:ext uri="{FF2B5EF4-FFF2-40B4-BE49-F238E27FC236}">
                <a16:creationId xmlns:a16="http://schemas.microsoft.com/office/drawing/2014/main" id="{55861F4B-7BF7-AF4E-CDF7-EC99A8C2DE65}"/>
              </a:ext>
            </a:extLst>
          </p:cNvPr>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16</a:t>
            </a:fld>
            <a:endParaRPr/>
          </a:p>
        </p:txBody>
      </p:sp>
      <p:sp>
        <p:nvSpPr>
          <p:cNvPr id="2" name="TekstniOkvir 1">
            <a:extLst>
              <a:ext uri="{FF2B5EF4-FFF2-40B4-BE49-F238E27FC236}">
                <a16:creationId xmlns:a16="http://schemas.microsoft.com/office/drawing/2014/main" id="{3F3B63F9-4A79-9CF8-2127-A2DE82F2308E}"/>
              </a:ext>
            </a:extLst>
          </p:cNvPr>
          <p:cNvSpPr txBox="1"/>
          <p:nvPr/>
        </p:nvSpPr>
        <p:spPr>
          <a:xfrm>
            <a:off x="617342" y="1089891"/>
            <a:ext cx="7068299" cy="2585323"/>
          </a:xfrm>
          <a:prstGeom prst="rect">
            <a:avLst/>
          </a:prstGeom>
          <a:noFill/>
        </p:spPr>
        <p:txBody>
          <a:bodyPr wrap="square" rtlCol="0">
            <a:spAutoFit/>
          </a:bodyPr>
          <a:lstStyle/>
          <a:p>
            <a:pPr algn="just"/>
            <a:r>
              <a:rPr lang="hr-HR" b="1" dirty="0">
                <a:solidFill>
                  <a:srgbClr val="0070C0"/>
                </a:solidFill>
              </a:rPr>
              <a:t>Organizacija i upravljanje</a:t>
            </a:r>
          </a:p>
          <a:p>
            <a:pPr algn="just"/>
            <a:endParaRPr lang="hr-HR" b="1" dirty="0">
              <a:solidFill>
                <a:srgbClr val="0070C0"/>
              </a:solidFill>
            </a:endParaRPr>
          </a:p>
          <a:p>
            <a:pPr algn="just"/>
            <a:r>
              <a:rPr lang="hr-HR" dirty="0"/>
              <a:t>Što više nije izričit zahtjev?</a:t>
            </a:r>
          </a:p>
          <a:p>
            <a:pPr algn="just"/>
            <a:endParaRPr lang="hr-HR" dirty="0"/>
          </a:p>
          <a:p>
            <a:pPr marL="285750" indent="-285750" algn="just">
              <a:buFontTx/>
              <a:buChar char="-"/>
            </a:pPr>
            <a:r>
              <a:rPr lang="hr-HR" dirty="0">
                <a:solidFill>
                  <a:srgbClr val="FF0000"/>
                </a:solidFill>
              </a:rPr>
              <a:t>inspekcijsko tijelo mora imati na raspolaganju jednu ili više osoba u ulozi </a:t>
            </a:r>
            <a:r>
              <a:rPr lang="hr-HR" b="1" dirty="0">
                <a:solidFill>
                  <a:srgbClr val="FF0000"/>
                </a:solidFill>
              </a:rPr>
              <a:t>tehničkog voditelja</a:t>
            </a:r>
          </a:p>
          <a:p>
            <a:pPr marL="285750" indent="-285750" algn="just">
              <a:buFontTx/>
              <a:buChar char="-"/>
            </a:pPr>
            <a:r>
              <a:rPr lang="hr-HR" dirty="0">
                <a:solidFill>
                  <a:srgbClr val="FF0000"/>
                </a:solidFill>
              </a:rPr>
              <a:t>inspekcijsko tijelo mora imenovati jednu ili više osoba koje će </a:t>
            </a:r>
            <a:r>
              <a:rPr lang="hr-HR" b="1" dirty="0">
                <a:solidFill>
                  <a:srgbClr val="FF0000"/>
                </a:solidFill>
              </a:rPr>
              <a:t>zamjenjivati tehničkog voditelja </a:t>
            </a:r>
            <a:r>
              <a:rPr lang="hr-HR" dirty="0">
                <a:solidFill>
                  <a:srgbClr val="FF0000"/>
                </a:solidFill>
              </a:rPr>
              <a:t>u odsutnosti</a:t>
            </a:r>
          </a:p>
          <a:p>
            <a:pPr algn="just"/>
            <a:endParaRPr lang="hr-HR" dirty="0"/>
          </a:p>
        </p:txBody>
      </p:sp>
    </p:spTree>
    <p:extLst>
      <p:ext uri="{BB962C8B-B14F-4D97-AF65-F5344CB8AC3E}">
        <p14:creationId xmlns:p14="http://schemas.microsoft.com/office/powerpoint/2010/main" val="38429414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90">
          <a:extLst>
            <a:ext uri="{FF2B5EF4-FFF2-40B4-BE49-F238E27FC236}">
              <a16:creationId xmlns:a16="http://schemas.microsoft.com/office/drawing/2014/main" id="{8CA3BAD2-2CCB-C48C-8A50-987F0AD44141}"/>
            </a:ext>
          </a:extLst>
        </p:cNvPr>
        <p:cNvGrpSpPr/>
        <p:nvPr/>
      </p:nvGrpSpPr>
      <p:grpSpPr>
        <a:xfrm>
          <a:off x="0" y="0"/>
          <a:ext cx="0" cy="0"/>
          <a:chOff x="0" y="0"/>
          <a:chExt cx="0" cy="0"/>
        </a:xfrm>
      </p:grpSpPr>
      <p:sp>
        <p:nvSpPr>
          <p:cNvPr id="91" name="Google Shape;91;p17">
            <a:extLst>
              <a:ext uri="{FF2B5EF4-FFF2-40B4-BE49-F238E27FC236}">
                <a16:creationId xmlns:a16="http://schemas.microsoft.com/office/drawing/2014/main" id="{980D83B1-810E-28A7-1755-4FBA2D75E101}"/>
              </a:ext>
            </a:extLst>
          </p:cNvPr>
          <p:cNvSpPr txBox="1">
            <a:spLocks noGrp="1"/>
          </p:cNvSpPr>
          <p:nvPr>
            <p:ph type="title"/>
          </p:nvPr>
        </p:nvSpPr>
        <p:spPr>
          <a:xfrm>
            <a:off x="1037875" y="420364"/>
            <a:ext cx="7068300" cy="396300"/>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hr-HR" dirty="0"/>
              <a:t>ZAHTJEVI ZA RESURSE</a:t>
            </a:r>
            <a:endParaRPr dirty="0"/>
          </a:p>
        </p:txBody>
      </p:sp>
      <p:sp>
        <p:nvSpPr>
          <p:cNvPr id="93" name="Google Shape;93;p17">
            <a:extLst>
              <a:ext uri="{FF2B5EF4-FFF2-40B4-BE49-F238E27FC236}">
                <a16:creationId xmlns:a16="http://schemas.microsoft.com/office/drawing/2014/main" id="{E7C84132-B879-DBFF-436E-49694C5572B1}"/>
              </a:ext>
            </a:extLst>
          </p:cNvPr>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17</a:t>
            </a:fld>
            <a:endParaRPr/>
          </a:p>
        </p:txBody>
      </p:sp>
      <p:sp>
        <p:nvSpPr>
          <p:cNvPr id="2" name="TekstniOkvir 1">
            <a:extLst>
              <a:ext uri="{FF2B5EF4-FFF2-40B4-BE49-F238E27FC236}">
                <a16:creationId xmlns:a16="http://schemas.microsoft.com/office/drawing/2014/main" id="{2758EE12-AD95-D5DA-CB58-232AF26D9A2D}"/>
              </a:ext>
            </a:extLst>
          </p:cNvPr>
          <p:cNvSpPr txBox="1"/>
          <p:nvPr/>
        </p:nvSpPr>
        <p:spPr>
          <a:xfrm>
            <a:off x="617342" y="1089891"/>
            <a:ext cx="7068299" cy="1477328"/>
          </a:xfrm>
          <a:prstGeom prst="rect">
            <a:avLst/>
          </a:prstGeom>
          <a:noFill/>
        </p:spPr>
        <p:txBody>
          <a:bodyPr wrap="square" rtlCol="0">
            <a:spAutoFit/>
          </a:bodyPr>
          <a:lstStyle/>
          <a:p>
            <a:pPr algn="just"/>
            <a:r>
              <a:rPr lang="hr-HR" b="1" dirty="0">
                <a:solidFill>
                  <a:srgbClr val="0070C0"/>
                </a:solidFill>
              </a:rPr>
              <a:t>Osoblje</a:t>
            </a:r>
          </a:p>
          <a:p>
            <a:pPr algn="just"/>
            <a:endParaRPr lang="hr-HR" b="1" dirty="0">
              <a:solidFill>
                <a:srgbClr val="0070C0"/>
              </a:solidFill>
            </a:endParaRPr>
          </a:p>
          <a:p>
            <a:pPr algn="just"/>
            <a:r>
              <a:rPr lang="hr-HR" dirty="0"/>
              <a:t>Uveden je cjeloživotni krug osiguravanja osposobljenosti:</a:t>
            </a:r>
          </a:p>
          <a:p>
            <a:pPr algn="just"/>
            <a:endParaRPr lang="hr-HR" i="1" dirty="0"/>
          </a:p>
          <a:p>
            <a:pPr algn="just"/>
            <a:endParaRPr lang="hr-HR" dirty="0"/>
          </a:p>
        </p:txBody>
      </p:sp>
      <p:sp>
        <p:nvSpPr>
          <p:cNvPr id="3" name="Pravokutnik: zaobljeni kutovi 2">
            <a:extLst>
              <a:ext uri="{FF2B5EF4-FFF2-40B4-BE49-F238E27FC236}">
                <a16:creationId xmlns:a16="http://schemas.microsoft.com/office/drawing/2014/main" id="{7A2AF4EF-88E6-D2E2-C99B-28B51A4D4D82}"/>
              </a:ext>
            </a:extLst>
          </p:cNvPr>
          <p:cNvSpPr/>
          <p:nvPr/>
        </p:nvSpPr>
        <p:spPr>
          <a:xfrm>
            <a:off x="420146" y="2475346"/>
            <a:ext cx="1223927" cy="1152287"/>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hr-HR" sz="1300" dirty="0"/>
              <a:t>Utvrđivanje zahtjeva za </a:t>
            </a:r>
            <a:r>
              <a:rPr lang="hr-HR" sz="1300" dirty="0" err="1"/>
              <a:t>osposoblje-nost</a:t>
            </a:r>
            <a:endParaRPr lang="hr-HR" sz="1300" dirty="0"/>
          </a:p>
        </p:txBody>
      </p:sp>
      <p:sp>
        <p:nvSpPr>
          <p:cNvPr id="8" name="Pravokutnik: zaobljeni kutovi 7">
            <a:extLst>
              <a:ext uri="{FF2B5EF4-FFF2-40B4-BE49-F238E27FC236}">
                <a16:creationId xmlns:a16="http://schemas.microsoft.com/office/drawing/2014/main" id="{870D18D5-2C02-4D5E-F7BC-92CCCD5C8592}"/>
              </a:ext>
            </a:extLst>
          </p:cNvPr>
          <p:cNvSpPr/>
          <p:nvPr/>
        </p:nvSpPr>
        <p:spPr>
          <a:xfrm>
            <a:off x="1724475" y="2492959"/>
            <a:ext cx="1223927" cy="1152287"/>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hr-HR" sz="1300" dirty="0"/>
              <a:t>Odabir osoblja</a:t>
            </a:r>
          </a:p>
        </p:txBody>
      </p:sp>
      <p:sp>
        <p:nvSpPr>
          <p:cNvPr id="9" name="Pravokutnik: zaobljeni kutovi 8">
            <a:extLst>
              <a:ext uri="{FF2B5EF4-FFF2-40B4-BE49-F238E27FC236}">
                <a16:creationId xmlns:a16="http://schemas.microsoft.com/office/drawing/2014/main" id="{3D5EA5DC-C89A-5BBD-0F7C-ABD1EA3700F7}"/>
              </a:ext>
            </a:extLst>
          </p:cNvPr>
          <p:cNvSpPr/>
          <p:nvPr/>
        </p:nvSpPr>
        <p:spPr>
          <a:xfrm>
            <a:off x="3028804" y="2492959"/>
            <a:ext cx="1223927" cy="1152287"/>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hr-HR" sz="1300" dirty="0"/>
              <a:t>Početno </a:t>
            </a:r>
            <a:r>
              <a:rPr lang="hr-HR" sz="1300" dirty="0" err="1"/>
              <a:t>osposoblja-vanje</a:t>
            </a:r>
            <a:endParaRPr lang="hr-HR" sz="1300" dirty="0"/>
          </a:p>
          <a:p>
            <a:pPr algn="ctr"/>
            <a:r>
              <a:rPr lang="hr-HR" sz="1300" dirty="0"/>
              <a:t>(obuka)</a:t>
            </a:r>
          </a:p>
        </p:txBody>
      </p:sp>
      <p:sp>
        <p:nvSpPr>
          <p:cNvPr id="10" name="Pravokutnik: zaobljeni kutovi 9">
            <a:extLst>
              <a:ext uri="{FF2B5EF4-FFF2-40B4-BE49-F238E27FC236}">
                <a16:creationId xmlns:a16="http://schemas.microsoft.com/office/drawing/2014/main" id="{77B0FC61-7FC0-72A4-0E6B-80D80080154A}"/>
              </a:ext>
            </a:extLst>
          </p:cNvPr>
          <p:cNvSpPr/>
          <p:nvPr/>
        </p:nvSpPr>
        <p:spPr>
          <a:xfrm>
            <a:off x="4333133" y="2507647"/>
            <a:ext cx="1223927" cy="1152287"/>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hr-HR" sz="1300" dirty="0" err="1"/>
              <a:t>Ovlašći-vanje</a:t>
            </a:r>
            <a:r>
              <a:rPr lang="hr-HR" sz="1300" dirty="0"/>
              <a:t> osoblja</a:t>
            </a:r>
          </a:p>
        </p:txBody>
      </p:sp>
      <p:sp>
        <p:nvSpPr>
          <p:cNvPr id="11" name="Pravokutnik: zaobljeni kutovi 10">
            <a:extLst>
              <a:ext uri="{FF2B5EF4-FFF2-40B4-BE49-F238E27FC236}">
                <a16:creationId xmlns:a16="http://schemas.microsoft.com/office/drawing/2014/main" id="{39150333-8C39-091C-4706-21E48CB10D9D}"/>
              </a:ext>
            </a:extLst>
          </p:cNvPr>
          <p:cNvSpPr/>
          <p:nvPr/>
        </p:nvSpPr>
        <p:spPr>
          <a:xfrm>
            <a:off x="5637462" y="2492959"/>
            <a:ext cx="1223927" cy="1152287"/>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hr-HR" sz="1300" dirty="0"/>
              <a:t>monitoring </a:t>
            </a:r>
            <a:r>
              <a:rPr lang="hr-HR" sz="1300" dirty="0" err="1"/>
              <a:t>osposoblje-nosti</a:t>
            </a:r>
            <a:r>
              <a:rPr lang="hr-HR" sz="1300" dirty="0"/>
              <a:t> osoblja</a:t>
            </a:r>
          </a:p>
        </p:txBody>
      </p:sp>
      <p:sp>
        <p:nvSpPr>
          <p:cNvPr id="12" name="Pravokutnik: zaobljeni kutovi 11">
            <a:extLst>
              <a:ext uri="{FF2B5EF4-FFF2-40B4-BE49-F238E27FC236}">
                <a16:creationId xmlns:a16="http://schemas.microsoft.com/office/drawing/2014/main" id="{D1EC0963-52B2-F43F-069A-461B1305171B}"/>
              </a:ext>
            </a:extLst>
          </p:cNvPr>
          <p:cNvSpPr/>
          <p:nvPr/>
        </p:nvSpPr>
        <p:spPr>
          <a:xfrm>
            <a:off x="6941791" y="2475345"/>
            <a:ext cx="1304329" cy="1152287"/>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hr-HR" sz="1300" dirty="0"/>
              <a:t>kontinuirano </a:t>
            </a:r>
            <a:r>
              <a:rPr lang="hr-HR" sz="1300" dirty="0" err="1"/>
              <a:t>osposoblja-vanje</a:t>
            </a:r>
            <a:endParaRPr lang="hr-HR" sz="1300" dirty="0"/>
          </a:p>
        </p:txBody>
      </p:sp>
      <p:sp>
        <p:nvSpPr>
          <p:cNvPr id="19" name="Strelica: zakrivljeno prema dolje 18">
            <a:extLst>
              <a:ext uri="{FF2B5EF4-FFF2-40B4-BE49-F238E27FC236}">
                <a16:creationId xmlns:a16="http://schemas.microsoft.com/office/drawing/2014/main" id="{2BC9D943-1BC1-DA0E-3225-2A346C618AAC}"/>
              </a:ext>
            </a:extLst>
          </p:cNvPr>
          <p:cNvSpPr/>
          <p:nvPr/>
        </p:nvSpPr>
        <p:spPr>
          <a:xfrm flipH="1" flipV="1">
            <a:off x="2013525" y="3756078"/>
            <a:ext cx="5781965" cy="1152287"/>
          </a:xfrm>
          <a:prstGeom prst="curvedDownArrow">
            <a:avLst>
              <a:gd name="adj1" fmla="val 25000"/>
              <a:gd name="adj2" fmla="val 50000"/>
              <a:gd name="adj3" fmla="val 26603"/>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hr-HR">
              <a:solidFill>
                <a:schemeClr val="tx1"/>
              </a:solidFill>
            </a:endParaRPr>
          </a:p>
        </p:txBody>
      </p:sp>
    </p:spTree>
    <p:extLst>
      <p:ext uri="{BB962C8B-B14F-4D97-AF65-F5344CB8AC3E}">
        <p14:creationId xmlns:p14="http://schemas.microsoft.com/office/powerpoint/2010/main" val="29481679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90">
          <a:extLst>
            <a:ext uri="{FF2B5EF4-FFF2-40B4-BE49-F238E27FC236}">
              <a16:creationId xmlns:a16="http://schemas.microsoft.com/office/drawing/2014/main" id="{5AC24DDF-0B8A-95F1-36B1-2A65BA78375B}"/>
            </a:ext>
          </a:extLst>
        </p:cNvPr>
        <p:cNvGrpSpPr/>
        <p:nvPr/>
      </p:nvGrpSpPr>
      <p:grpSpPr>
        <a:xfrm>
          <a:off x="0" y="0"/>
          <a:ext cx="0" cy="0"/>
          <a:chOff x="0" y="0"/>
          <a:chExt cx="0" cy="0"/>
        </a:xfrm>
      </p:grpSpPr>
      <p:sp>
        <p:nvSpPr>
          <p:cNvPr id="91" name="Google Shape;91;p17">
            <a:extLst>
              <a:ext uri="{FF2B5EF4-FFF2-40B4-BE49-F238E27FC236}">
                <a16:creationId xmlns:a16="http://schemas.microsoft.com/office/drawing/2014/main" id="{2F378EB2-B4AB-8D39-5A1A-13A5D9D35D20}"/>
              </a:ext>
            </a:extLst>
          </p:cNvPr>
          <p:cNvSpPr txBox="1">
            <a:spLocks noGrp="1"/>
          </p:cNvSpPr>
          <p:nvPr>
            <p:ph type="title"/>
          </p:nvPr>
        </p:nvSpPr>
        <p:spPr>
          <a:xfrm>
            <a:off x="1037875" y="420364"/>
            <a:ext cx="7068300" cy="396300"/>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hr-HR" dirty="0"/>
              <a:t>ZAHTJEVI ZA RESURSE</a:t>
            </a:r>
            <a:endParaRPr dirty="0"/>
          </a:p>
        </p:txBody>
      </p:sp>
      <p:sp>
        <p:nvSpPr>
          <p:cNvPr id="93" name="Google Shape;93;p17">
            <a:extLst>
              <a:ext uri="{FF2B5EF4-FFF2-40B4-BE49-F238E27FC236}">
                <a16:creationId xmlns:a16="http://schemas.microsoft.com/office/drawing/2014/main" id="{CECC31D2-4FC5-E219-A5EF-2DE04E1D8D07}"/>
              </a:ext>
            </a:extLst>
          </p:cNvPr>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18</a:t>
            </a:fld>
            <a:endParaRPr/>
          </a:p>
        </p:txBody>
      </p:sp>
      <p:sp>
        <p:nvSpPr>
          <p:cNvPr id="2" name="TekstniOkvir 1">
            <a:extLst>
              <a:ext uri="{FF2B5EF4-FFF2-40B4-BE49-F238E27FC236}">
                <a16:creationId xmlns:a16="http://schemas.microsoft.com/office/drawing/2014/main" id="{F395B9C9-B73A-17DC-8027-4C55DBCB2160}"/>
              </a:ext>
            </a:extLst>
          </p:cNvPr>
          <p:cNvSpPr txBox="1"/>
          <p:nvPr/>
        </p:nvSpPr>
        <p:spPr>
          <a:xfrm>
            <a:off x="617342" y="1089891"/>
            <a:ext cx="7068299" cy="3693319"/>
          </a:xfrm>
          <a:prstGeom prst="rect">
            <a:avLst/>
          </a:prstGeom>
          <a:noFill/>
        </p:spPr>
        <p:txBody>
          <a:bodyPr wrap="square" rtlCol="0">
            <a:spAutoFit/>
          </a:bodyPr>
          <a:lstStyle/>
          <a:p>
            <a:pPr algn="just"/>
            <a:r>
              <a:rPr lang="hr-HR" b="1" dirty="0">
                <a:solidFill>
                  <a:srgbClr val="0070C0"/>
                </a:solidFill>
              </a:rPr>
              <a:t>Osoblje</a:t>
            </a:r>
          </a:p>
          <a:p>
            <a:pPr algn="just"/>
            <a:endParaRPr lang="hr-HR" b="1" dirty="0">
              <a:solidFill>
                <a:srgbClr val="0070C0"/>
              </a:solidFill>
            </a:endParaRPr>
          </a:p>
          <a:p>
            <a:pPr algn="just"/>
            <a:r>
              <a:rPr lang="hr-HR" i="1" dirty="0">
                <a:solidFill>
                  <a:srgbClr val="0070C0"/>
                </a:solidFill>
              </a:rPr>
              <a:t>Početno osposobljavanje </a:t>
            </a:r>
            <a:r>
              <a:rPr lang="hr-HR" i="1" dirty="0"/>
              <a:t>mora uključivati </a:t>
            </a:r>
            <a:r>
              <a:rPr lang="hr-HR" b="1" i="1" dirty="0"/>
              <a:t>uvodno razdoblje </a:t>
            </a:r>
            <a:r>
              <a:rPr lang="hr-HR" i="1" dirty="0"/>
              <a:t>te </a:t>
            </a:r>
            <a:r>
              <a:rPr lang="hr-HR" b="1" i="1" dirty="0"/>
              <a:t>razdoblje rada pod mentorstvom </a:t>
            </a:r>
            <a:r>
              <a:rPr lang="hr-HR" i="1" dirty="0"/>
              <a:t>ovlaštenog i kompetentnog osoblja za odgovarajuću inspekcijsku aktivnost.</a:t>
            </a:r>
          </a:p>
          <a:p>
            <a:pPr algn="just"/>
            <a:endParaRPr lang="hr-HR" i="1" dirty="0"/>
          </a:p>
          <a:p>
            <a:pPr algn="just"/>
            <a:r>
              <a:rPr lang="hr-HR" i="1" dirty="0">
                <a:solidFill>
                  <a:srgbClr val="0070C0"/>
                </a:solidFill>
              </a:rPr>
              <a:t>Monitoring: </a:t>
            </a:r>
            <a:r>
              <a:rPr lang="hr-HR" i="1" dirty="0"/>
              <a:t>osoblje uključeno u inspekcijske aktivnosti mora se pratiti u definiranim vremenskim razmacima od strane ovlaštenog i kompetentnog osoblja, u skladu s programom monitoringa.</a:t>
            </a:r>
          </a:p>
          <a:p>
            <a:pPr algn="just"/>
            <a:r>
              <a:rPr lang="hr-HR" i="1" dirty="0"/>
              <a:t>Rezultati praćenja </a:t>
            </a:r>
            <a:r>
              <a:rPr lang="hr-HR" b="1" i="1" dirty="0"/>
              <a:t>moraju se koristiti kao sredstvo za utvrđivanje potreba za osposobljavanjem </a:t>
            </a:r>
            <a:r>
              <a:rPr lang="hr-HR" i="1" dirty="0"/>
              <a:t>te se moraju uzeti u obzir pri održavanju ovlaštenja.</a:t>
            </a:r>
          </a:p>
        </p:txBody>
      </p:sp>
    </p:spTree>
    <p:extLst>
      <p:ext uri="{BB962C8B-B14F-4D97-AF65-F5344CB8AC3E}">
        <p14:creationId xmlns:p14="http://schemas.microsoft.com/office/powerpoint/2010/main" val="22181412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90">
          <a:extLst>
            <a:ext uri="{FF2B5EF4-FFF2-40B4-BE49-F238E27FC236}">
              <a16:creationId xmlns:a16="http://schemas.microsoft.com/office/drawing/2014/main" id="{69A68FDF-65D2-3944-D13E-5A2CD9935348}"/>
            </a:ext>
          </a:extLst>
        </p:cNvPr>
        <p:cNvGrpSpPr/>
        <p:nvPr/>
      </p:nvGrpSpPr>
      <p:grpSpPr>
        <a:xfrm>
          <a:off x="0" y="0"/>
          <a:ext cx="0" cy="0"/>
          <a:chOff x="0" y="0"/>
          <a:chExt cx="0" cy="0"/>
        </a:xfrm>
      </p:grpSpPr>
      <p:sp>
        <p:nvSpPr>
          <p:cNvPr id="91" name="Google Shape;91;p17">
            <a:extLst>
              <a:ext uri="{FF2B5EF4-FFF2-40B4-BE49-F238E27FC236}">
                <a16:creationId xmlns:a16="http://schemas.microsoft.com/office/drawing/2014/main" id="{AF1EA993-9F05-556F-A063-33E8952BF01A}"/>
              </a:ext>
            </a:extLst>
          </p:cNvPr>
          <p:cNvSpPr txBox="1">
            <a:spLocks noGrp="1"/>
          </p:cNvSpPr>
          <p:nvPr>
            <p:ph type="title"/>
          </p:nvPr>
        </p:nvSpPr>
        <p:spPr>
          <a:xfrm>
            <a:off x="1037875" y="420364"/>
            <a:ext cx="7068300" cy="396300"/>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hr-HR" dirty="0"/>
              <a:t>ZAHTJEVI ZA RESURSE</a:t>
            </a:r>
            <a:endParaRPr dirty="0"/>
          </a:p>
        </p:txBody>
      </p:sp>
      <p:sp>
        <p:nvSpPr>
          <p:cNvPr id="93" name="Google Shape;93;p17">
            <a:extLst>
              <a:ext uri="{FF2B5EF4-FFF2-40B4-BE49-F238E27FC236}">
                <a16:creationId xmlns:a16="http://schemas.microsoft.com/office/drawing/2014/main" id="{91567105-BC8D-F7E6-A46F-9E6F2F74C6A6}"/>
              </a:ext>
            </a:extLst>
          </p:cNvPr>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19</a:t>
            </a:fld>
            <a:endParaRPr/>
          </a:p>
        </p:txBody>
      </p:sp>
      <p:sp>
        <p:nvSpPr>
          <p:cNvPr id="2" name="TekstniOkvir 1">
            <a:extLst>
              <a:ext uri="{FF2B5EF4-FFF2-40B4-BE49-F238E27FC236}">
                <a16:creationId xmlns:a16="http://schemas.microsoft.com/office/drawing/2014/main" id="{88723C19-454C-3606-8C06-B6FDA9C800F9}"/>
              </a:ext>
            </a:extLst>
          </p:cNvPr>
          <p:cNvSpPr txBox="1"/>
          <p:nvPr/>
        </p:nvSpPr>
        <p:spPr>
          <a:xfrm>
            <a:off x="617342" y="1089891"/>
            <a:ext cx="7068299" cy="3139321"/>
          </a:xfrm>
          <a:prstGeom prst="rect">
            <a:avLst/>
          </a:prstGeom>
          <a:noFill/>
        </p:spPr>
        <p:txBody>
          <a:bodyPr wrap="square" rtlCol="0">
            <a:spAutoFit/>
          </a:bodyPr>
          <a:lstStyle/>
          <a:p>
            <a:pPr algn="just"/>
            <a:r>
              <a:rPr lang="hr-HR" b="1" dirty="0">
                <a:solidFill>
                  <a:srgbClr val="0070C0"/>
                </a:solidFill>
              </a:rPr>
              <a:t>Oprema</a:t>
            </a:r>
          </a:p>
          <a:p>
            <a:pPr algn="just"/>
            <a:endParaRPr lang="hr-HR" b="1" dirty="0">
              <a:solidFill>
                <a:srgbClr val="0070C0"/>
              </a:solidFill>
            </a:endParaRPr>
          </a:p>
          <a:p>
            <a:pPr algn="just"/>
            <a:r>
              <a:rPr lang="hr-HR" dirty="0"/>
              <a:t>Inspekcijsko tijelo ne mora biti nužno vlasnik opreme ili prostora, ali </a:t>
            </a:r>
            <a:r>
              <a:rPr lang="hr-HR" b="1" dirty="0">
                <a:solidFill>
                  <a:srgbClr val="00B050"/>
                </a:solidFill>
              </a:rPr>
              <a:t>mora osigurati pristup </a:t>
            </a:r>
            <a:r>
              <a:rPr lang="hr-HR" dirty="0"/>
              <a:t>potrebnoj opremi i prostorima. </a:t>
            </a:r>
          </a:p>
          <a:p>
            <a:pPr algn="just"/>
            <a:endParaRPr lang="hr-HR" dirty="0"/>
          </a:p>
          <a:p>
            <a:pPr algn="just"/>
            <a:r>
              <a:rPr lang="hr-HR" dirty="0"/>
              <a:t>Pojačani su zahtjevi u pogledu: verifikacije opreme, održavanja opreme, osiguravanja mjeriteljske </a:t>
            </a:r>
            <a:r>
              <a:rPr lang="hr-HR" dirty="0" err="1"/>
              <a:t>sljedivosti</a:t>
            </a:r>
            <a:r>
              <a:rPr lang="hr-HR" dirty="0"/>
              <a:t>.</a:t>
            </a:r>
          </a:p>
          <a:p>
            <a:pPr algn="just"/>
            <a:endParaRPr lang="hr-HR" dirty="0"/>
          </a:p>
          <a:p>
            <a:pPr algn="just"/>
            <a:r>
              <a:rPr lang="hr-HR" dirty="0"/>
              <a:t>Obavezno: identifikacija opreme, provjere i umjeravanje.</a:t>
            </a:r>
          </a:p>
          <a:p>
            <a:pPr algn="just"/>
            <a:endParaRPr lang="hr-HR" i="1" dirty="0"/>
          </a:p>
        </p:txBody>
      </p:sp>
    </p:spTree>
    <p:extLst>
      <p:ext uri="{BB962C8B-B14F-4D97-AF65-F5344CB8AC3E}">
        <p14:creationId xmlns:p14="http://schemas.microsoft.com/office/powerpoint/2010/main" val="37531481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3" name="Google Shape;93;p17"/>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a:t>
            </a:fld>
            <a:endParaRPr/>
          </a:p>
        </p:txBody>
      </p:sp>
      <p:sp>
        <p:nvSpPr>
          <p:cNvPr id="6" name="Rectangle 17">
            <a:extLst>
              <a:ext uri="{FF2B5EF4-FFF2-40B4-BE49-F238E27FC236}">
                <a16:creationId xmlns:a16="http://schemas.microsoft.com/office/drawing/2014/main" id="{BA1C360D-AEC5-BACD-47F8-A7D29253C308}"/>
              </a:ext>
            </a:extLst>
          </p:cNvPr>
          <p:cNvSpPr/>
          <p:nvPr/>
        </p:nvSpPr>
        <p:spPr>
          <a:xfrm>
            <a:off x="642496" y="2796263"/>
            <a:ext cx="1957115" cy="877789"/>
          </a:xfrm>
          <a:prstGeom prst="rect">
            <a:avLst/>
          </a:prstGeom>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hr-HR" sz="1400" dirty="0"/>
              <a:t>EN 45004:1995</a:t>
            </a:r>
          </a:p>
        </p:txBody>
      </p:sp>
      <p:cxnSp>
        <p:nvCxnSpPr>
          <p:cNvPr id="8" name="Straight Arrow Connector 4">
            <a:extLst>
              <a:ext uri="{FF2B5EF4-FFF2-40B4-BE49-F238E27FC236}">
                <a16:creationId xmlns:a16="http://schemas.microsoft.com/office/drawing/2014/main" id="{C57382BB-C894-FF72-EE5B-C5255BAF1AD3}"/>
              </a:ext>
            </a:extLst>
          </p:cNvPr>
          <p:cNvCxnSpPr>
            <a:cxnSpLocks/>
          </p:cNvCxnSpPr>
          <p:nvPr/>
        </p:nvCxnSpPr>
        <p:spPr>
          <a:xfrm flipV="1">
            <a:off x="553259" y="661442"/>
            <a:ext cx="7898014" cy="25071"/>
          </a:xfrm>
          <a:prstGeom prst="straightConnector1">
            <a:avLst/>
          </a:prstGeom>
          <a:ln w="76200">
            <a:solidFill>
              <a:schemeClr val="accent1">
                <a:shade val="95000"/>
                <a:satMod val="10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9" name="Rectangle 6">
            <a:extLst>
              <a:ext uri="{FF2B5EF4-FFF2-40B4-BE49-F238E27FC236}">
                <a16:creationId xmlns:a16="http://schemas.microsoft.com/office/drawing/2014/main" id="{57053216-B7C5-165D-B147-EE31523D47A0}"/>
              </a:ext>
            </a:extLst>
          </p:cNvPr>
          <p:cNvSpPr/>
          <p:nvPr/>
        </p:nvSpPr>
        <p:spPr>
          <a:xfrm>
            <a:off x="1423461" y="761367"/>
            <a:ext cx="1957115" cy="877789"/>
          </a:xfrm>
          <a:prstGeom prst="rect">
            <a:avLst/>
          </a:prstGeom>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hr-HR" sz="1400" b="1" dirty="0"/>
              <a:t>1998. </a:t>
            </a:r>
          </a:p>
          <a:p>
            <a:pPr algn="ctr"/>
            <a:r>
              <a:rPr lang="hr-HR" sz="1400" dirty="0"/>
              <a:t>1. izdanje</a:t>
            </a:r>
          </a:p>
        </p:txBody>
      </p:sp>
      <p:sp>
        <p:nvSpPr>
          <p:cNvPr id="11" name="Rectangle 10">
            <a:extLst>
              <a:ext uri="{FF2B5EF4-FFF2-40B4-BE49-F238E27FC236}">
                <a16:creationId xmlns:a16="http://schemas.microsoft.com/office/drawing/2014/main" id="{36D4A890-4168-31D0-36F6-990D38C59E2D}"/>
              </a:ext>
            </a:extLst>
          </p:cNvPr>
          <p:cNvSpPr/>
          <p:nvPr/>
        </p:nvSpPr>
        <p:spPr>
          <a:xfrm>
            <a:off x="5415850" y="924457"/>
            <a:ext cx="1152128" cy="338700"/>
          </a:xfrm>
          <a:prstGeom prst="rect">
            <a:avLst/>
          </a:prstGeom>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hr-HR" sz="1400" dirty="0"/>
              <a:t>2017. </a:t>
            </a:r>
          </a:p>
        </p:txBody>
      </p:sp>
      <p:pic>
        <p:nvPicPr>
          <p:cNvPr id="12" name="Picture 11">
            <a:extLst>
              <a:ext uri="{FF2B5EF4-FFF2-40B4-BE49-F238E27FC236}">
                <a16:creationId xmlns:a16="http://schemas.microsoft.com/office/drawing/2014/main" id="{23EF4CA7-8B49-2A77-FA6B-24F0B7330C1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93388" y="390124"/>
            <a:ext cx="548680" cy="548680"/>
          </a:xfrm>
          <a:prstGeom prst="rect">
            <a:avLst/>
          </a:prstGeom>
        </p:spPr>
      </p:pic>
      <p:sp>
        <p:nvSpPr>
          <p:cNvPr id="14" name="Rectangle 24">
            <a:extLst>
              <a:ext uri="{FF2B5EF4-FFF2-40B4-BE49-F238E27FC236}">
                <a16:creationId xmlns:a16="http://schemas.microsoft.com/office/drawing/2014/main" id="{AE6F3E43-4F67-B57A-1BC2-69176A76857E}"/>
              </a:ext>
            </a:extLst>
          </p:cNvPr>
          <p:cNvSpPr/>
          <p:nvPr/>
        </p:nvSpPr>
        <p:spPr>
          <a:xfrm>
            <a:off x="4238716" y="2923911"/>
            <a:ext cx="1152128" cy="576064"/>
          </a:xfrm>
          <a:prstGeom prst="rect">
            <a:avLst/>
          </a:prstGeom>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hr-HR" sz="1400" b="1" dirty="0"/>
              <a:t>2012. </a:t>
            </a:r>
          </a:p>
        </p:txBody>
      </p:sp>
      <p:pic>
        <p:nvPicPr>
          <p:cNvPr id="15" name="Picture 12">
            <a:extLst>
              <a:ext uri="{FF2B5EF4-FFF2-40B4-BE49-F238E27FC236}">
                <a16:creationId xmlns:a16="http://schemas.microsoft.com/office/drawing/2014/main" id="{61A3B254-94F0-82BC-DBDE-3FFE4953A756}"/>
              </a:ext>
            </a:extLst>
          </p:cNvPr>
          <p:cNvPicPr>
            <a:picLocks noChangeAspect="1"/>
          </p:cNvPicPr>
          <p:nvPr/>
        </p:nvPicPr>
        <p:blipFill>
          <a:blip r:embed="rId4"/>
          <a:stretch>
            <a:fillRect/>
          </a:stretch>
        </p:blipFill>
        <p:spPr>
          <a:xfrm>
            <a:off x="431189" y="251096"/>
            <a:ext cx="829286" cy="820692"/>
          </a:xfrm>
          <a:prstGeom prst="rect">
            <a:avLst/>
          </a:prstGeom>
        </p:spPr>
      </p:pic>
      <p:cxnSp>
        <p:nvCxnSpPr>
          <p:cNvPr id="16" name="Straight Arrow Connector 16">
            <a:extLst>
              <a:ext uri="{FF2B5EF4-FFF2-40B4-BE49-F238E27FC236}">
                <a16:creationId xmlns:a16="http://schemas.microsoft.com/office/drawing/2014/main" id="{4346B3FC-849E-628E-17CD-48301C9E3640}"/>
              </a:ext>
            </a:extLst>
          </p:cNvPr>
          <p:cNvCxnSpPr>
            <a:cxnSpLocks/>
          </p:cNvCxnSpPr>
          <p:nvPr/>
        </p:nvCxnSpPr>
        <p:spPr>
          <a:xfrm>
            <a:off x="732427" y="2754706"/>
            <a:ext cx="7718846" cy="0"/>
          </a:xfrm>
          <a:prstGeom prst="straightConnector1">
            <a:avLst/>
          </a:prstGeom>
          <a:ln w="76200">
            <a:solidFill>
              <a:schemeClr val="accent1">
                <a:shade val="95000"/>
                <a:satMod val="105000"/>
              </a:schemeClr>
            </a:solidFill>
            <a:tailEnd type="triangle"/>
          </a:ln>
        </p:spPr>
        <p:style>
          <a:lnRef idx="1">
            <a:schemeClr val="accent1"/>
          </a:lnRef>
          <a:fillRef idx="0">
            <a:schemeClr val="accent1"/>
          </a:fillRef>
          <a:effectRef idx="0">
            <a:schemeClr val="accent1"/>
          </a:effectRef>
          <a:fontRef idx="minor">
            <a:schemeClr val="tx1"/>
          </a:fontRef>
        </p:style>
      </p:cxnSp>
      <p:pic>
        <p:nvPicPr>
          <p:cNvPr id="18" name="Picture 18">
            <a:extLst>
              <a:ext uri="{FF2B5EF4-FFF2-40B4-BE49-F238E27FC236}">
                <a16:creationId xmlns:a16="http://schemas.microsoft.com/office/drawing/2014/main" id="{97699DB3-179D-0D0B-9C71-777D4D172A95}"/>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27679" y="371941"/>
            <a:ext cx="548680" cy="548680"/>
          </a:xfrm>
          <a:prstGeom prst="rect">
            <a:avLst/>
          </a:prstGeom>
        </p:spPr>
      </p:pic>
      <p:sp>
        <p:nvSpPr>
          <p:cNvPr id="19" name="Rectangle 21">
            <a:extLst>
              <a:ext uri="{FF2B5EF4-FFF2-40B4-BE49-F238E27FC236}">
                <a16:creationId xmlns:a16="http://schemas.microsoft.com/office/drawing/2014/main" id="{10F8F3D7-05D6-83B7-EAA5-05EE2091DB9C}"/>
              </a:ext>
            </a:extLst>
          </p:cNvPr>
          <p:cNvSpPr/>
          <p:nvPr/>
        </p:nvSpPr>
        <p:spPr>
          <a:xfrm>
            <a:off x="2382979" y="2948763"/>
            <a:ext cx="1944216" cy="723027"/>
          </a:xfrm>
          <a:prstGeom prst="rect">
            <a:avLst/>
          </a:prstGeom>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hr-HR" sz="1400" b="1" dirty="0"/>
              <a:t>2004. </a:t>
            </a:r>
          </a:p>
          <a:p>
            <a:pPr algn="ctr"/>
            <a:r>
              <a:rPr lang="hr-HR" sz="1400" dirty="0"/>
              <a:t>EN ISO/IEC 17020</a:t>
            </a:r>
          </a:p>
        </p:txBody>
      </p:sp>
      <p:sp>
        <p:nvSpPr>
          <p:cNvPr id="20" name="Rectangle 22">
            <a:extLst>
              <a:ext uri="{FF2B5EF4-FFF2-40B4-BE49-F238E27FC236}">
                <a16:creationId xmlns:a16="http://schemas.microsoft.com/office/drawing/2014/main" id="{D066C0BA-6EF8-2FDB-31DB-A916155C4A47}"/>
              </a:ext>
            </a:extLst>
          </p:cNvPr>
          <p:cNvSpPr/>
          <p:nvPr/>
        </p:nvSpPr>
        <p:spPr>
          <a:xfrm>
            <a:off x="87976" y="1017462"/>
            <a:ext cx="1484574" cy="576064"/>
          </a:xfrm>
          <a:prstGeom prst="rect">
            <a:avLst/>
          </a:prstGeom>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hr-HR" sz="1400" dirty="0"/>
              <a:t>ISO/IEC 17020</a:t>
            </a:r>
          </a:p>
        </p:txBody>
      </p:sp>
      <p:sp>
        <p:nvSpPr>
          <p:cNvPr id="22" name="Rectangle 26">
            <a:extLst>
              <a:ext uri="{FF2B5EF4-FFF2-40B4-BE49-F238E27FC236}">
                <a16:creationId xmlns:a16="http://schemas.microsoft.com/office/drawing/2014/main" id="{B2485B6B-7FA6-E97C-BEB9-05179B018506}"/>
              </a:ext>
            </a:extLst>
          </p:cNvPr>
          <p:cNvSpPr/>
          <p:nvPr/>
        </p:nvSpPr>
        <p:spPr>
          <a:xfrm>
            <a:off x="4170138" y="920621"/>
            <a:ext cx="1152128" cy="576064"/>
          </a:xfrm>
          <a:prstGeom prst="rect">
            <a:avLst/>
          </a:prstGeom>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hr-HR" sz="1400" b="1" dirty="0"/>
              <a:t>2012. </a:t>
            </a:r>
          </a:p>
          <a:p>
            <a:pPr algn="ctr"/>
            <a:r>
              <a:rPr lang="hr-HR" sz="1400" dirty="0"/>
              <a:t>2. izdanje</a:t>
            </a:r>
          </a:p>
        </p:txBody>
      </p:sp>
      <p:pic>
        <p:nvPicPr>
          <p:cNvPr id="23" name="Picture 27">
            <a:extLst>
              <a:ext uri="{FF2B5EF4-FFF2-40B4-BE49-F238E27FC236}">
                <a16:creationId xmlns:a16="http://schemas.microsoft.com/office/drawing/2014/main" id="{70C639D2-416D-7EE5-BE87-653B562A3FE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470324" y="387102"/>
            <a:ext cx="548680" cy="548680"/>
          </a:xfrm>
          <a:prstGeom prst="rect">
            <a:avLst/>
          </a:prstGeom>
        </p:spPr>
      </p:pic>
      <p:cxnSp>
        <p:nvCxnSpPr>
          <p:cNvPr id="24" name="Straight Arrow Connector 28">
            <a:extLst>
              <a:ext uri="{FF2B5EF4-FFF2-40B4-BE49-F238E27FC236}">
                <a16:creationId xmlns:a16="http://schemas.microsoft.com/office/drawing/2014/main" id="{8DA06633-6EA4-79B2-B151-7D06A1F925F1}"/>
              </a:ext>
            </a:extLst>
          </p:cNvPr>
          <p:cNvCxnSpPr>
            <a:cxnSpLocks/>
          </p:cNvCxnSpPr>
          <p:nvPr/>
        </p:nvCxnSpPr>
        <p:spPr>
          <a:xfrm>
            <a:off x="2475345" y="4402633"/>
            <a:ext cx="5968633" cy="0"/>
          </a:xfrm>
          <a:prstGeom prst="straightConnector1">
            <a:avLst/>
          </a:prstGeom>
          <a:ln w="76200">
            <a:solidFill>
              <a:schemeClr val="accent1">
                <a:shade val="95000"/>
                <a:satMod val="105000"/>
              </a:schemeClr>
            </a:solidFill>
            <a:tailEnd type="triangle"/>
          </a:ln>
        </p:spPr>
        <p:style>
          <a:lnRef idx="1">
            <a:schemeClr val="accent1"/>
          </a:lnRef>
          <a:fillRef idx="0">
            <a:schemeClr val="accent1"/>
          </a:fillRef>
          <a:effectRef idx="0">
            <a:schemeClr val="accent1"/>
          </a:effectRef>
          <a:fontRef idx="minor">
            <a:schemeClr val="tx1"/>
          </a:fontRef>
        </p:style>
      </p:cxnSp>
      <p:pic>
        <p:nvPicPr>
          <p:cNvPr id="25" name="Picture 29">
            <a:extLst>
              <a:ext uri="{FF2B5EF4-FFF2-40B4-BE49-F238E27FC236}">
                <a16:creationId xmlns:a16="http://schemas.microsoft.com/office/drawing/2014/main" id="{E4CB7ECD-98BE-0733-B549-5939803DABD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539728" y="4156915"/>
            <a:ext cx="548680" cy="548680"/>
          </a:xfrm>
          <a:prstGeom prst="rect">
            <a:avLst/>
          </a:prstGeom>
        </p:spPr>
      </p:pic>
      <p:pic>
        <p:nvPicPr>
          <p:cNvPr id="26" name="Picture 31">
            <a:extLst>
              <a:ext uri="{FF2B5EF4-FFF2-40B4-BE49-F238E27FC236}">
                <a16:creationId xmlns:a16="http://schemas.microsoft.com/office/drawing/2014/main" id="{56483025-7D18-2F3A-F27B-A61D9179AB4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963286" y="4115314"/>
            <a:ext cx="548680" cy="548680"/>
          </a:xfrm>
          <a:prstGeom prst="rect">
            <a:avLst/>
          </a:prstGeom>
        </p:spPr>
      </p:pic>
      <p:cxnSp>
        <p:nvCxnSpPr>
          <p:cNvPr id="27" name="Straight Arrow Connector 33">
            <a:extLst>
              <a:ext uri="{FF2B5EF4-FFF2-40B4-BE49-F238E27FC236}">
                <a16:creationId xmlns:a16="http://schemas.microsoft.com/office/drawing/2014/main" id="{E04DC76B-E96A-D12E-0D04-4075F91CEF1E}"/>
              </a:ext>
            </a:extLst>
          </p:cNvPr>
          <p:cNvCxnSpPr/>
          <p:nvPr/>
        </p:nvCxnSpPr>
        <p:spPr>
          <a:xfrm flipV="1">
            <a:off x="1745451" y="1616057"/>
            <a:ext cx="450046" cy="721291"/>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pic>
        <p:nvPicPr>
          <p:cNvPr id="28" name="Picture 34">
            <a:extLst>
              <a:ext uri="{FF2B5EF4-FFF2-40B4-BE49-F238E27FC236}">
                <a16:creationId xmlns:a16="http://schemas.microsoft.com/office/drawing/2014/main" id="{71DC74E1-E2CA-9730-C730-6188EAC5B21F}"/>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105628" y="2453946"/>
            <a:ext cx="548680" cy="548680"/>
          </a:xfrm>
          <a:prstGeom prst="rect">
            <a:avLst/>
          </a:prstGeom>
        </p:spPr>
      </p:pic>
      <p:pic>
        <p:nvPicPr>
          <p:cNvPr id="29" name="Picture 35">
            <a:extLst>
              <a:ext uri="{FF2B5EF4-FFF2-40B4-BE49-F238E27FC236}">
                <a16:creationId xmlns:a16="http://schemas.microsoft.com/office/drawing/2014/main" id="{0E6CD502-45CD-E4E4-BC26-465CB53DAB36}"/>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346714" y="2507002"/>
            <a:ext cx="548680" cy="548680"/>
          </a:xfrm>
          <a:prstGeom prst="rect">
            <a:avLst/>
          </a:prstGeom>
        </p:spPr>
      </p:pic>
      <p:pic>
        <p:nvPicPr>
          <p:cNvPr id="30" name="Picture 36">
            <a:extLst>
              <a:ext uri="{FF2B5EF4-FFF2-40B4-BE49-F238E27FC236}">
                <a16:creationId xmlns:a16="http://schemas.microsoft.com/office/drawing/2014/main" id="{906BC9AA-CFF5-A912-13A9-BCE41FD41F6A}"/>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523104" y="2447055"/>
            <a:ext cx="548680" cy="548680"/>
          </a:xfrm>
          <a:prstGeom prst="rect">
            <a:avLst/>
          </a:prstGeom>
        </p:spPr>
      </p:pic>
      <p:cxnSp>
        <p:nvCxnSpPr>
          <p:cNvPr id="31" name="Straight Arrow Connector 37">
            <a:extLst>
              <a:ext uri="{FF2B5EF4-FFF2-40B4-BE49-F238E27FC236}">
                <a16:creationId xmlns:a16="http://schemas.microsoft.com/office/drawing/2014/main" id="{5647A956-A508-38B4-1D71-53EACF057B63}"/>
              </a:ext>
            </a:extLst>
          </p:cNvPr>
          <p:cNvCxnSpPr>
            <a:cxnSpLocks/>
          </p:cNvCxnSpPr>
          <p:nvPr/>
        </p:nvCxnSpPr>
        <p:spPr>
          <a:xfrm>
            <a:off x="2669348" y="1633047"/>
            <a:ext cx="523601" cy="710411"/>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32" name="Straight Arrow Connector 38">
            <a:extLst>
              <a:ext uri="{FF2B5EF4-FFF2-40B4-BE49-F238E27FC236}">
                <a16:creationId xmlns:a16="http://schemas.microsoft.com/office/drawing/2014/main" id="{8AC56ED0-827F-2B2A-0BA3-13ABC076EE4C}"/>
              </a:ext>
            </a:extLst>
          </p:cNvPr>
          <p:cNvCxnSpPr/>
          <p:nvPr/>
        </p:nvCxnSpPr>
        <p:spPr>
          <a:xfrm>
            <a:off x="4784938" y="1799279"/>
            <a:ext cx="7461" cy="510606"/>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33" name="Straight Arrow Connector 47">
            <a:extLst>
              <a:ext uri="{FF2B5EF4-FFF2-40B4-BE49-F238E27FC236}">
                <a16:creationId xmlns:a16="http://schemas.microsoft.com/office/drawing/2014/main" id="{188E6FC3-A941-A618-51AE-BDC5BEE185D4}"/>
              </a:ext>
            </a:extLst>
          </p:cNvPr>
          <p:cNvCxnSpPr>
            <a:cxnSpLocks/>
          </p:cNvCxnSpPr>
          <p:nvPr/>
        </p:nvCxnSpPr>
        <p:spPr>
          <a:xfrm>
            <a:off x="4822736" y="3434821"/>
            <a:ext cx="0" cy="629179"/>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pic>
        <p:nvPicPr>
          <p:cNvPr id="34" name="Picture 20">
            <a:extLst>
              <a:ext uri="{FF2B5EF4-FFF2-40B4-BE49-F238E27FC236}">
                <a16:creationId xmlns:a16="http://schemas.microsoft.com/office/drawing/2014/main" id="{0C114A0E-D592-52ED-714F-EBC5BBCB809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080747" y="4098586"/>
            <a:ext cx="548680" cy="548680"/>
          </a:xfrm>
          <a:prstGeom prst="rect">
            <a:avLst/>
          </a:prstGeom>
        </p:spPr>
      </p:pic>
      <p:sp>
        <p:nvSpPr>
          <p:cNvPr id="35" name="Rectangle 50">
            <a:extLst>
              <a:ext uri="{FF2B5EF4-FFF2-40B4-BE49-F238E27FC236}">
                <a16:creationId xmlns:a16="http://schemas.microsoft.com/office/drawing/2014/main" id="{E09EA233-C097-B742-D84E-6FB8F2EF2B47}"/>
              </a:ext>
            </a:extLst>
          </p:cNvPr>
          <p:cNvSpPr/>
          <p:nvPr/>
        </p:nvSpPr>
        <p:spPr>
          <a:xfrm>
            <a:off x="2820400" y="4663994"/>
            <a:ext cx="1152128" cy="437710"/>
          </a:xfrm>
          <a:prstGeom prst="rect">
            <a:avLst/>
          </a:prstGeom>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hr-HR" sz="1200" b="1" dirty="0"/>
              <a:t>2005. </a:t>
            </a:r>
          </a:p>
        </p:txBody>
      </p:sp>
      <p:sp>
        <p:nvSpPr>
          <p:cNvPr id="36" name="Rectangle 51">
            <a:extLst>
              <a:ext uri="{FF2B5EF4-FFF2-40B4-BE49-F238E27FC236}">
                <a16:creationId xmlns:a16="http://schemas.microsoft.com/office/drawing/2014/main" id="{9810289F-3FF4-252A-773C-739281024E25}"/>
              </a:ext>
            </a:extLst>
          </p:cNvPr>
          <p:cNvSpPr/>
          <p:nvPr/>
        </p:nvSpPr>
        <p:spPr>
          <a:xfrm>
            <a:off x="5242072" y="4540590"/>
            <a:ext cx="1451311" cy="576064"/>
          </a:xfrm>
          <a:prstGeom prst="rect">
            <a:avLst/>
          </a:prstGeom>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hr-HR" sz="1400" dirty="0"/>
              <a:t>HR prijevod 2018. </a:t>
            </a:r>
          </a:p>
        </p:txBody>
      </p:sp>
      <p:cxnSp>
        <p:nvCxnSpPr>
          <p:cNvPr id="37" name="Straight Arrow Connector 52">
            <a:extLst>
              <a:ext uri="{FF2B5EF4-FFF2-40B4-BE49-F238E27FC236}">
                <a16:creationId xmlns:a16="http://schemas.microsoft.com/office/drawing/2014/main" id="{E6B7125F-D74C-05A1-9DB1-D0754926D5A9}"/>
              </a:ext>
            </a:extLst>
          </p:cNvPr>
          <p:cNvCxnSpPr>
            <a:cxnSpLocks/>
          </p:cNvCxnSpPr>
          <p:nvPr/>
        </p:nvCxnSpPr>
        <p:spPr>
          <a:xfrm>
            <a:off x="3355192" y="3581528"/>
            <a:ext cx="0" cy="439417"/>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pic>
        <p:nvPicPr>
          <p:cNvPr id="42" name="Picture 27">
            <a:extLst>
              <a:ext uri="{FF2B5EF4-FFF2-40B4-BE49-F238E27FC236}">
                <a16:creationId xmlns:a16="http://schemas.microsoft.com/office/drawing/2014/main" id="{E75D527F-2919-8540-E443-05F0FFEA0587}"/>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968022" y="387102"/>
            <a:ext cx="548680" cy="548680"/>
          </a:xfrm>
          <a:prstGeom prst="rect">
            <a:avLst/>
          </a:prstGeom>
        </p:spPr>
      </p:pic>
      <p:sp>
        <p:nvSpPr>
          <p:cNvPr id="43" name="Rectangle 26">
            <a:extLst>
              <a:ext uri="{FF2B5EF4-FFF2-40B4-BE49-F238E27FC236}">
                <a16:creationId xmlns:a16="http://schemas.microsoft.com/office/drawing/2014/main" id="{8EFD989D-BD4E-4335-56DC-031741CDCF32}"/>
              </a:ext>
            </a:extLst>
          </p:cNvPr>
          <p:cNvSpPr/>
          <p:nvPr/>
        </p:nvSpPr>
        <p:spPr>
          <a:xfrm>
            <a:off x="6661562" y="929216"/>
            <a:ext cx="1152128" cy="576064"/>
          </a:xfrm>
          <a:prstGeom prst="rect">
            <a:avLst/>
          </a:prstGeom>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hr-HR" sz="1400" b="1" dirty="0"/>
              <a:t>2026. </a:t>
            </a:r>
          </a:p>
          <a:p>
            <a:pPr algn="ctr"/>
            <a:r>
              <a:rPr lang="hr-HR" sz="1400" dirty="0"/>
              <a:t>3. izdanje</a:t>
            </a:r>
          </a:p>
        </p:txBody>
      </p:sp>
      <p:pic>
        <p:nvPicPr>
          <p:cNvPr id="44" name="Picture 2" descr="CEN logo new | DRIVER+">
            <a:extLst>
              <a:ext uri="{FF2B5EF4-FFF2-40B4-BE49-F238E27FC236}">
                <a16:creationId xmlns:a16="http://schemas.microsoft.com/office/drawing/2014/main" id="{F86B9778-F676-BD16-7C5E-4C3E5366551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1045" y="2271178"/>
            <a:ext cx="984837" cy="798944"/>
          </a:xfrm>
          <a:prstGeom prst="rect">
            <a:avLst/>
          </a:prstGeom>
          <a:noFill/>
          <a:extLst>
            <a:ext uri="{909E8E84-426E-40DD-AFC4-6F175D3DCCD1}">
              <a14:hiddenFill xmlns:a14="http://schemas.microsoft.com/office/drawing/2010/main">
                <a:solidFill>
                  <a:srgbClr val="FFFFFF"/>
                </a:solidFill>
              </a14:hiddenFill>
            </a:ext>
          </a:extLst>
        </p:spPr>
      </p:pic>
      <p:pic>
        <p:nvPicPr>
          <p:cNvPr id="45" name="Picture 27">
            <a:extLst>
              <a:ext uri="{FF2B5EF4-FFF2-40B4-BE49-F238E27FC236}">
                <a16:creationId xmlns:a16="http://schemas.microsoft.com/office/drawing/2014/main" id="{2A494751-D2E7-AB7B-9EF6-98ACACA773A5}"/>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963286" y="2469623"/>
            <a:ext cx="548680" cy="548680"/>
          </a:xfrm>
          <a:prstGeom prst="rect">
            <a:avLst/>
          </a:prstGeom>
        </p:spPr>
      </p:pic>
      <p:sp>
        <p:nvSpPr>
          <p:cNvPr id="48" name="Rectangle 24">
            <a:extLst>
              <a:ext uri="{FF2B5EF4-FFF2-40B4-BE49-F238E27FC236}">
                <a16:creationId xmlns:a16="http://schemas.microsoft.com/office/drawing/2014/main" id="{550C93D5-AC61-413B-4727-65A1AEE6DEEB}"/>
              </a:ext>
            </a:extLst>
          </p:cNvPr>
          <p:cNvSpPr/>
          <p:nvPr/>
        </p:nvSpPr>
        <p:spPr>
          <a:xfrm>
            <a:off x="6661562" y="2988780"/>
            <a:ext cx="1152128" cy="426788"/>
          </a:xfrm>
          <a:prstGeom prst="rect">
            <a:avLst/>
          </a:prstGeom>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hr-HR" sz="1400" b="1" dirty="0"/>
              <a:t>2026. </a:t>
            </a:r>
          </a:p>
        </p:txBody>
      </p:sp>
      <p:pic>
        <p:nvPicPr>
          <p:cNvPr id="52" name="Slika 51">
            <a:extLst>
              <a:ext uri="{FF2B5EF4-FFF2-40B4-BE49-F238E27FC236}">
                <a16:creationId xmlns:a16="http://schemas.microsoft.com/office/drawing/2014/main" id="{25742B2D-52D1-AFC3-DC99-7C3492B8B8D8}"/>
              </a:ext>
            </a:extLst>
          </p:cNvPr>
          <p:cNvPicPr>
            <a:picLocks noChangeAspect="1"/>
          </p:cNvPicPr>
          <p:nvPr/>
        </p:nvPicPr>
        <p:blipFill>
          <a:blip r:embed="rId7"/>
          <a:stretch>
            <a:fillRect/>
          </a:stretch>
        </p:blipFill>
        <p:spPr>
          <a:xfrm>
            <a:off x="263749" y="4092308"/>
            <a:ext cx="1836830" cy="594692"/>
          </a:xfrm>
          <a:prstGeom prst="rect">
            <a:avLst/>
          </a:prstGeom>
        </p:spPr>
      </p:pic>
      <p:pic>
        <p:nvPicPr>
          <p:cNvPr id="58" name="Picture 31">
            <a:extLst>
              <a:ext uri="{FF2B5EF4-FFF2-40B4-BE49-F238E27FC236}">
                <a16:creationId xmlns:a16="http://schemas.microsoft.com/office/drawing/2014/main" id="{DDBF0864-AC64-5B5B-1A20-A6B432B9211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751986" y="4167410"/>
            <a:ext cx="479856" cy="479856"/>
          </a:xfrm>
          <a:prstGeom prst="rect">
            <a:avLst/>
          </a:prstGeom>
        </p:spPr>
      </p:pic>
      <p:sp>
        <p:nvSpPr>
          <p:cNvPr id="59" name="Rectangle 24">
            <a:extLst>
              <a:ext uri="{FF2B5EF4-FFF2-40B4-BE49-F238E27FC236}">
                <a16:creationId xmlns:a16="http://schemas.microsoft.com/office/drawing/2014/main" id="{54FA2F5F-8DB8-0AEF-49F8-9AD91688218A}"/>
              </a:ext>
            </a:extLst>
          </p:cNvPr>
          <p:cNvSpPr/>
          <p:nvPr/>
        </p:nvSpPr>
        <p:spPr>
          <a:xfrm>
            <a:off x="6661562" y="4647266"/>
            <a:ext cx="1152128" cy="426788"/>
          </a:xfrm>
          <a:prstGeom prst="rect">
            <a:avLst/>
          </a:prstGeom>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hr-HR" sz="1400" b="1" dirty="0"/>
              <a:t>2026. </a:t>
            </a:r>
          </a:p>
        </p:txBody>
      </p:sp>
      <p:cxnSp>
        <p:nvCxnSpPr>
          <p:cNvPr id="60" name="Straight Arrow Connector 47">
            <a:extLst>
              <a:ext uri="{FF2B5EF4-FFF2-40B4-BE49-F238E27FC236}">
                <a16:creationId xmlns:a16="http://schemas.microsoft.com/office/drawing/2014/main" id="{A3A74AC2-F125-A4A4-9C37-DA0680FD6A76}"/>
              </a:ext>
            </a:extLst>
          </p:cNvPr>
          <p:cNvCxnSpPr>
            <a:cxnSpLocks/>
          </p:cNvCxnSpPr>
          <p:nvPr/>
        </p:nvCxnSpPr>
        <p:spPr>
          <a:xfrm>
            <a:off x="7238045" y="3391766"/>
            <a:ext cx="0" cy="629179"/>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cxnSp>
        <p:nvCxnSpPr>
          <p:cNvPr id="61" name="Straight Arrow Connector 47">
            <a:extLst>
              <a:ext uri="{FF2B5EF4-FFF2-40B4-BE49-F238E27FC236}">
                <a16:creationId xmlns:a16="http://schemas.microsoft.com/office/drawing/2014/main" id="{AB105DAF-2DF4-EBC7-1E7A-7F5767E43FE6}"/>
              </a:ext>
            </a:extLst>
          </p:cNvPr>
          <p:cNvCxnSpPr>
            <a:cxnSpLocks/>
          </p:cNvCxnSpPr>
          <p:nvPr/>
        </p:nvCxnSpPr>
        <p:spPr>
          <a:xfrm>
            <a:off x="7225545" y="1616057"/>
            <a:ext cx="0" cy="629179"/>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sp>
        <p:nvSpPr>
          <p:cNvPr id="2" name="Rectangle 24">
            <a:extLst>
              <a:ext uri="{FF2B5EF4-FFF2-40B4-BE49-F238E27FC236}">
                <a16:creationId xmlns:a16="http://schemas.microsoft.com/office/drawing/2014/main" id="{5ACA5CA7-2F2F-B949-BDA6-E692E2B1BEEA}"/>
              </a:ext>
            </a:extLst>
          </p:cNvPr>
          <p:cNvSpPr/>
          <p:nvPr/>
        </p:nvSpPr>
        <p:spPr>
          <a:xfrm>
            <a:off x="4307368" y="4728584"/>
            <a:ext cx="955139" cy="345470"/>
          </a:xfrm>
          <a:prstGeom prst="rect">
            <a:avLst/>
          </a:prstGeom>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hr-HR" sz="1400" b="1" dirty="0"/>
              <a:t>2012. </a:t>
            </a:r>
          </a:p>
        </p:txBody>
      </p:sp>
    </p:spTree>
    <p:extLst>
      <p:ext uri="{BB962C8B-B14F-4D97-AF65-F5344CB8AC3E}">
        <p14:creationId xmlns:p14="http://schemas.microsoft.com/office/powerpoint/2010/main" val="19008130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90">
          <a:extLst>
            <a:ext uri="{FF2B5EF4-FFF2-40B4-BE49-F238E27FC236}">
              <a16:creationId xmlns:a16="http://schemas.microsoft.com/office/drawing/2014/main" id="{135C713B-2AC5-42FF-0F6E-31F564D4AF9B}"/>
            </a:ext>
          </a:extLst>
        </p:cNvPr>
        <p:cNvGrpSpPr/>
        <p:nvPr/>
      </p:nvGrpSpPr>
      <p:grpSpPr>
        <a:xfrm>
          <a:off x="0" y="0"/>
          <a:ext cx="0" cy="0"/>
          <a:chOff x="0" y="0"/>
          <a:chExt cx="0" cy="0"/>
        </a:xfrm>
      </p:grpSpPr>
      <p:sp>
        <p:nvSpPr>
          <p:cNvPr id="91" name="Google Shape;91;p17">
            <a:extLst>
              <a:ext uri="{FF2B5EF4-FFF2-40B4-BE49-F238E27FC236}">
                <a16:creationId xmlns:a16="http://schemas.microsoft.com/office/drawing/2014/main" id="{DC5B6500-31F1-612C-AA99-0C0A2153BD06}"/>
              </a:ext>
            </a:extLst>
          </p:cNvPr>
          <p:cNvSpPr txBox="1">
            <a:spLocks noGrp="1"/>
          </p:cNvSpPr>
          <p:nvPr>
            <p:ph type="title"/>
          </p:nvPr>
        </p:nvSpPr>
        <p:spPr>
          <a:xfrm>
            <a:off x="1037875" y="420364"/>
            <a:ext cx="7068300" cy="396300"/>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hr-HR" dirty="0"/>
              <a:t>ZAHTJEVI ZA RESURSE</a:t>
            </a:r>
            <a:endParaRPr dirty="0"/>
          </a:p>
        </p:txBody>
      </p:sp>
      <p:sp>
        <p:nvSpPr>
          <p:cNvPr id="93" name="Google Shape;93;p17">
            <a:extLst>
              <a:ext uri="{FF2B5EF4-FFF2-40B4-BE49-F238E27FC236}">
                <a16:creationId xmlns:a16="http://schemas.microsoft.com/office/drawing/2014/main" id="{4384840D-9ACA-71AB-1E47-B41222B71AB0}"/>
              </a:ext>
            </a:extLst>
          </p:cNvPr>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20</a:t>
            </a:fld>
            <a:endParaRPr/>
          </a:p>
        </p:txBody>
      </p:sp>
      <p:sp>
        <p:nvSpPr>
          <p:cNvPr id="2" name="TekstniOkvir 1">
            <a:extLst>
              <a:ext uri="{FF2B5EF4-FFF2-40B4-BE49-F238E27FC236}">
                <a16:creationId xmlns:a16="http://schemas.microsoft.com/office/drawing/2014/main" id="{1775A969-066D-26CB-B2A5-6E0957A08213}"/>
              </a:ext>
            </a:extLst>
          </p:cNvPr>
          <p:cNvSpPr txBox="1"/>
          <p:nvPr/>
        </p:nvSpPr>
        <p:spPr>
          <a:xfrm>
            <a:off x="617342" y="1089891"/>
            <a:ext cx="7068299" cy="3416320"/>
          </a:xfrm>
          <a:prstGeom prst="rect">
            <a:avLst/>
          </a:prstGeom>
          <a:noFill/>
        </p:spPr>
        <p:txBody>
          <a:bodyPr wrap="square" rtlCol="0">
            <a:spAutoFit/>
          </a:bodyPr>
          <a:lstStyle/>
          <a:p>
            <a:pPr algn="just"/>
            <a:r>
              <a:rPr lang="hr-HR" b="1" dirty="0">
                <a:solidFill>
                  <a:srgbClr val="0070C0"/>
                </a:solidFill>
              </a:rPr>
              <a:t>Oprema</a:t>
            </a:r>
          </a:p>
          <a:p>
            <a:pPr algn="just"/>
            <a:endParaRPr lang="hr-HR" b="1" dirty="0">
              <a:solidFill>
                <a:srgbClr val="0070C0"/>
              </a:solidFill>
            </a:endParaRPr>
          </a:p>
          <a:p>
            <a:pPr algn="just"/>
            <a:r>
              <a:rPr lang="hr-HR" i="1" dirty="0"/>
              <a:t>Ako inspekcijsko tijelo koristi tehnologiju u vezi s inspekcijama (npr. računala ili automatiziranu opremu, </a:t>
            </a:r>
            <a:r>
              <a:rPr lang="hr-HR" i="1" dirty="0">
                <a:solidFill>
                  <a:srgbClr val="00B050"/>
                </a:solidFill>
              </a:rPr>
              <a:t>obradu podataka, umjetnu inteligenciju, proširenu stvarnost ili tehnike daljinske inspekcije</a:t>
            </a:r>
            <a:r>
              <a:rPr lang="hr-HR" i="1" dirty="0"/>
              <a:t>), mora osigurati da:</a:t>
            </a:r>
          </a:p>
          <a:p>
            <a:pPr marL="342900" indent="-342900" algn="just">
              <a:buAutoNum type="alphaLcParenR"/>
            </a:pPr>
            <a:r>
              <a:rPr lang="hr-HR" i="1" dirty="0"/>
              <a:t>tehnologija bude prikladna i odgovarajuća za uporabu;</a:t>
            </a:r>
          </a:p>
          <a:p>
            <a:pPr marL="342900" indent="-342900" algn="just">
              <a:buAutoNum type="alphaLcParenR"/>
            </a:pPr>
            <a:r>
              <a:rPr lang="hr-HR" i="1" dirty="0"/>
              <a:t>budu uspostavljeni i provedeni postupci za zaštitu cjelovitosti i sigurnosti podataka;</a:t>
            </a:r>
          </a:p>
          <a:p>
            <a:pPr marL="342900" indent="-342900" algn="just">
              <a:buAutoNum type="alphaLcParenR"/>
            </a:pPr>
            <a:r>
              <a:rPr lang="hr-HR" i="1" dirty="0"/>
              <a:t>oprema, uključujući hardver i softver, bude održavana kako bi se osiguralo njezino pravilno funkcioniranje.</a:t>
            </a:r>
          </a:p>
          <a:p>
            <a:pPr algn="just"/>
            <a:endParaRPr lang="hr-HR" i="1" dirty="0"/>
          </a:p>
        </p:txBody>
      </p:sp>
    </p:spTree>
    <p:extLst>
      <p:ext uri="{BB962C8B-B14F-4D97-AF65-F5344CB8AC3E}">
        <p14:creationId xmlns:p14="http://schemas.microsoft.com/office/powerpoint/2010/main" val="19499989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90">
          <a:extLst>
            <a:ext uri="{FF2B5EF4-FFF2-40B4-BE49-F238E27FC236}">
              <a16:creationId xmlns:a16="http://schemas.microsoft.com/office/drawing/2014/main" id="{E9BAB9AB-74A9-F752-35FE-A9D265AFAF65}"/>
            </a:ext>
          </a:extLst>
        </p:cNvPr>
        <p:cNvGrpSpPr/>
        <p:nvPr/>
      </p:nvGrpSpPr>
      <p:grpSpPr>
        <a:xfrm>
          <a:off x="0" y="0"/>
          <a:ext cx="0" cy="0"/>
          <a:chOff x="0" y="0"/>
          <a:chExt cx="0" cy="0"/>
        </a:xfrm>
      </p:grpSpPr>
      <p:sp>
        <p:nvSpPr>
          <p:cNvPr id="91" name="Google Shape;91;p17">
            <a:extLst>
              <a:ext uri="{FF2B5EF4-FFF2-40B4-BE49-F238E27FC236}">
                <a16:creationId xmlns:a16="http://schemas.microsoft.com/office/drawing/2014/main" id="{1E558C58-7395-07A4-E302-6EA7F40CAC8E}"/>
              </a:ext>
            </a:extLst>
          </p:cNvPr>
          <p:cNvSpPr txBox="1">
            <a:spLocks noGrp="1"/>
          </p:cNvSpPr>
          <p:nvPr>
            <p:ph type="title"/>
          </p:nvPr>
        </p:nvSpPr>
        <p:spPr>
          <a:xfrm>
            <a:off x="1037875" y="420364"/>
            <a:ext cx="7068300" cy="396300"/>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hr-HR" dirty="0"/>
              <a:t>ZAHTJEVI ZA RESURSE</a:t>
            </a:r>
            <a:endParaRPr dirty="0"/>
          </a:p>
        </p:txBody>
      </p:sp>
      <p:sp>
        <p:nvSpPr>
          <p:cNvPr id="93" name="Google Shape;93;p17">
            <a:extLst>
              <a:ext uri="{FF2B5EF4-FFF2-40B4-BE49-F238E27FC236}">
                <a16:creationId xmlns:a16="http://schemas.microsoft.com/office/drawing/2014/main" id="{5E4BEB9E-4531-A956-3EE0-CE93B018357F}"/>
              </a:ext>
            </a:extLst>
          </p:cNvPr>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21</a:t>
            </a:fld>
            <a:endParaRPr/>
          </a:p>
        </p:txBody>
      </p:sp>
      <p:sp>
        <p:nvSpPr>
          <p:cNvPr id="2" name="TekstniOkvir 1">
            <a:extLst>
              <a:ext uri="{FF2B5EF4-FFF2-40B4-BE49-F238E27FC236}">
                <a16:creationId xmlns:a16="http://schemas.microsoft.com/office/drawing/2014/main" id="{A4A675D3-D767-EAC5-5D01-D42DF1CF637F}"/>
              </a:ext>
            </a:extLst>
          </p:cNvPr>
          <p:cNvSpPr txBox="1"/>
          <p:nvPr/>
        </p:nvSpPr>
        <p:spPr>
          <a:xfrm>
            <a:off x="617342" y="1089891"/>
            <a:ext cx="7068299" cy="2862322"/>
          </a:xfrm>
          <a:prstGeom prst="rect">
            <a:avLst/>
          </a:prstGeom>
          <a:noFill/>
        </p:spPr>
        <p:txBody>
          <a:bodyPr wrap="square" rtlCol="0">
            <a:spAutoFit/>
          </a:bodyPr>
          <a:lstStyle/>
          <a:p>
            <a:pPr algn="just"/>
            <a:r>
              <a:rPr lang="hr-HR" b="1" dirty="0">
                <a:solidFill>
                  <a:srgbClr val="0070C0"/>
                </a:solidFill>
              </a:rPr>
              <a:t>Proizvodi i usluge vanjskih dobavljača</a:t>
            </a:r>
          </a:p>
          <a:p>
            <a:pPr algn="just"/>
            <a:endParaRPr lang="hr-HR" b="1" dirty="0">
              <a:solidFill>
                <a:srgbClr val="0070C0"/>
              </a:solidFill>
            </a:endParaRPr>
          </a:p>
          <a:p>
            <a:pPr algn="just"/>
            <a:r>
              <a:rPr lang="hr-HR" i="1" dirty="0">
                <a:solidFill>
                  <a:srgbClr val="00B050"/>
                </a:solidFill>
              </a:rPr>
              <a:t>Inspekcijsko tijelo mora osigurati da se koriste samo odgovarajući vanjski proizvodi i usluge koji utječu na inspekcijske aktivnosti, kada su takvi proizvodi i usluge:</a:t>
            </a:r>
          </a:p>
          <a:p>
            <a:pPr marL="342900" indent="-342900" algn="just">
              <a:buAutoNum type="alphaLcParenR"/>
            </a:pPr>
            <a:r>
              <a:rPr lang="hr-HR" i="1" dirty="0">
                <a:solidFill>
                  <a:srgbClr val="00B050"/>
                </a:solidFill>
              </a:rPr>
              <a:t>namijenjeni za uključivanje u vlastite inspekcijske aktivnosti;</a:t>
            </a:r>
          </a:p>
          <a:p>
            <a:pPr marL="342900" indent="-342900" algn="just">
              <a:buAutoNum type="alphaLcParenR"/>
            </a:pPr>
            <a:r>
              <a:rPr lang="hr-HR" i="1" dirty="0">
                <a:solidFill>
                  <a:srgbClr val="00B050"/>
                </a:solidFill>
              </a:rPr>
              <a:t>dostavljeni, djelomično ili u cijelosti, izravno klijentu od strane inspekcijskog tijela, onako kako su zaprimljeni od vanjskog dobavljača;</a:t>
            </a:r>
          </a:p>
          <a:p>
            <a:pPr marL="342900" indent="-342900" algn="just">
              <a:buAutoNum type="alphaLcParenR"/>
            </a:pPr>
            <a:r>
              <a:rPr lang="hr-HR" i="1" dirty="0">
                <a:solidFill>
                  <a:srgbClr val="00B050"/>
                </a:solidFill>
              </a:rPr>
              <a:t>korišteni za podršku radu inspekcijskog tijela.</a:t>
            </a:r>
          </a:p>
        </p:txBody>
      </p:sp>
    </p:spTree>
    <p:extLst>
      <p:ext uri="{BB962C8B-B14F-4D97-AF65-F5344CB8AC3E}">
        <p14:creationId xmlns:p14="http://schemas.microsoft.com/office/powerpoint/2010/main" val="23637510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90">
          <a:extLst>
            <a:ext uri="{FF2B5EF4-FFF2-40B4-BE49-F238E27FC236}">
              <a16:creationId xmlns:a16="http://schemas.microsoft.com/office/drawing/2014/main" id="{C5398A60-CEE3-7786-5F80-AC4FB897D57F}"/>
            </a:ext>
          </a:extLst>
        </p:cNvPr>
        <p:cNvGrpSpPr/>
        <p:nvPr/>
      </p:nvGrpSpPr>
      <p:grpSpPr>
        <a:xfrm>
          <a:off x="0" y="0"/>
          <a:ext cx="0" cy="0"/>
          <a:chOff x="0" y="0"/>
          <a:chExt cx="0" cy="0"/>
        </a:xfrm>
      </p:grpSpPr>
      <p:sp>
        <p:nvSpPr>
          <p:cNvPr id="91" name="Google Shape;91;p17">
            <a:extLst>
              <a:ext uri="{FF2B5EF4-FFF2-40B4-BE49-F238E27FC236}">
                <a16:creationId xmlns:a16="http://schemas.microsoft.com/office/drawing/2014/main" id="{CA02F44A-1709-A279-D2AD-031CBD8FAFCA}"/>
              </a:ext>
            </a:extLst>
          </p:cNvPr>
          <p:cNvSpPr txBox="1">
            <a:spLocks noGrp="1"/>
          </p:cNvSpPr>
          <p:nvPr>
            <p:ph type="title"/>
          </p:nvPr>
        </p:nvSpPr>
        <p:spPr>
          <a:xfrm>
            <a:off x="1037875" y="420364"/>
            <a:ext cx="7068300" cy="396300"/>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hr-HR" dirty="0"/>
              <a:t>ZAHTJEVI ZA RESURSE</a:t>
            </a:r>
            <a:endParaRPr dirty="0"/>
          </a:p>
        </p:txBody>
      </p:sp>
      <p:sp>
        <p:nvSpPr>
          <p:cNvPr id="93" name="Google Shape;93;p17">
            <a:extLst>
              <a:ext uri="{FF2B5EF4-FFF2-40B4-BE49-F238E27FC236}">
                <a16:creationId xmlns:a16="http://schemas.microsoft.com/office/drawing/2014/main" id="{0A001299-EB68-708C-A8FD-07B59007A838}"/>
              </a:ext>
            </a:extLst>
          </p:cNvPr>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22</a:t>
            </a:fld>
            <a:endParaRPr/>
          </a:p>
        </p:txBody>
      </p:sp>
      <p:sp>
        <p:nvSpPr>
          <p:cNvPr id="2" name="TekstniOkvir 1">
            <a:extLst>
              <a:ext uri="{FF2B5EF4-FFF2-40B4-BE49-F238E27FC236}">
                <a16:creationId xmlns:a16="http://schemas.microsoft.com/office/drawing/2014/main" id="{25972EE5-F1DC-3860-B578-A1FB9644EE39}"/>
              </a:ext>
            </a:extLst>
          </p:cNvPr>
          <p:cNvSpPr txBox="1"/>
          <p:nvPr/>
        </p:nvSpPr>
        <p:spPr>
          <a:xfrm>
            <a:off x="617342" y="1089891"/>
            <a:ext cx="7068299" cy="3524042"/>
          </a:xfrm>
          <a:prstGeom prst="rect">
            <a:avLst/>
          </a:prstGeom>
          <a:noFill/>
        </p:spPr>
        <p:txBody>
          <a:bodyPr wrap="square" rtlCol="0">
            <a:spAutoFit/>
          </a:bodyPr>
          <a:lstStyle/>
          <a:p>
            <a:pPr algn="just"/>
            <a:r>
              <a:rPr lang="hr-HR" b="1" dirty="0">
                <a:solidFill>
                  <a:srgbClr val="0070C0"/>
                </a:solidFill>
              </a:rPr>
              <a:t>Proizvodi i usluge vanjskih dobavljača</a:t>
            </a:r>
          </a:p>
          <a:p>
            <a:pPr algn="just"/>
            <a:endParaRPr lang="hr-HR" b="1" dirty="0">
              <a:solidFill>
                <a:srgbClr val="0070C0"/>
              </a:solidFill>
            </a:endParaRPr>
          </a:p>
          <a:p>
            <a:pPr algn="just"/>
            <a:r>
              <a:rPr lang="hr-HR" sz="1700" i="1" dirty="0">
                <a:solidFill>
                  <a:srgbClr val="00B050"/>
                </a:solidFill>
              </a:rPr>
              <a:t>Inspekcijsko tijelo mora imati postupak i voditi zapise za:</a:t>
            </a:r>
          </a:p>
          <a:p>
            <a:pPr marL="342900" indent="-342900" algn="just">
              <a:buAutoNum type="alphaLcParenR"/>
            </a:pPr>
            <a:r>
              <a:rPr lang="hr-HR" sz="1700" i="1" dirty="0">
                <a:solidFill>
                  <a:srgbClr val="00B050"/>
                </a:solidFill>
              </a:rPr>
              <a:t>definiranje, preispitivanje i odobravanje zahtjeva inspekcijskog tijela za vanjske proizvode i usluge;</a:t>
            </a:r>
          </a:p>
          <a:p>
            <a:pPr marL="342900" indent="-342900" algn="just">
              <a:buAutoNum type="alphaLcParenR"/>
            </a:pPr>
            <a:r>
              <a:rPr lang="hr-HR" sz="1700" i="1" dirty="0">
                <a:solidFill>
                  <a:srgbClr val="00B050"/>
                </a:solidFill>
              </a:rPr>
              <a:t>definiranje kriterija za ocjenjivanje, odabir, praćenje učinka i ponovno ocjenjivanje vanjskih dobavljača;</a:t>
            </a:r>
          </a:p>
          <a:p>
            <a:pPr marL="342900" indent="-342900" algn="just">
              <a:buAutoNum type="alphaLcParenR"/>
            </a:pPr>
            <a:r>
              <a:rPr lang="hr-HR" sz="1700" i="1" dirty="0">
                <a:solidFill>
                  <a:srgbClr val="00B050"/>
                </a:solidFill>
              </a:rPr>
              <a:t>osiguravanje da vanjski proizvodi i usluge budu u skladu sa zahtjevima koje je utvrdilo inspekcijsko tijelo ili, kada je primjenjivo, sa zahtjevima ovog dokumenta ili drugih relevantnih normi za tijela za ocjenjivanje sukladnosti, prije njihove uporabe;</a:t>
            </a:r>
          </a:p>
          <a:p>
            <a:pPr marL="342900" indent="-342900" algn="just">
              <a:buAutoNum type="alphaLcParenR"/>
            </a:pPr>
            <a:r>
              <a:rPr lang="hr-HR" sz="1700" i="1" dirty="0">
                <a:solidFill>
                  <a:srgbClr val="00B050"/>
                </a:solidFill>
              </a:rPr>
              <a:t>poduzimanje radnji koje proizlaze iz ocjenjivanja, praćenja učinka i ponovnog ocjenjivanja vanjskih dobavljača.</a:t>
            </a:r>
          </a:p>
        </p:txBody>
      </p:sp>
    </p:spTree>
    <p:extLst>
      <p:ext uri="{BB962C8B-B14F-4D97-AF65-F5344CB8AC3E}">
        <p14:creationId xmlns:p14="http://schemas.microsoft.com/office/powerpoint/2010/main" val="31699595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90">
          <a:extLst>
            <a:ext uri="{FF2B5EF4-FFF2-40B4-BE49-F238E27FC236}">
              <a16:creationId xmlns:a16="http://schemas.microsoft.com/office/drawing/2014/main" id="{A5411672-2B53-C5EB-E1B9-979A71FB5724}"/>
            </a:ext>
          </a:extLst>
        </p:cNvPr>
        <p:cNvGrpSpPr/>
        <p:nvPr/>
      </p:nvGrpSpPr>
      <p:grpSpPr>
        <a:xfrm>
          <a:off x="0" y="0"/>
          <a:ext cx="0" cy="0"/>
          <a:chOff x="0" y="0"/>
          <a:chExt cx="0" cy="0"/>
        </a:xfrm>
      </p:grpSpPr>
      <p:sp>
        <p:nvSpPr>
          <p:cNvPr id="91" name="Google Shape;91;p17">
            <a:extLst>
              <a:ext uri="{FF2B5EF4-FFF2-40B4-BE49-F238E27FC236}">
                <a16:creationId xmlns:a16="http://schemas.microsoft.com/office/drawing/2014/main" id="{D57FA902-A635-4B1D-441D-74F920784001}"/>
              </a:ext>
            </a:extLst>
          </p:cNvPr>
          <p:cNvSpPr txBox="1">
            <a:spLocks noGrp="1"/>
          </p:cNvSpPr>
          <p:nvPr>
            <p:ph type="title"/>
          </p:nvPr>
        </p:nvSpPr>
        <p:spPr>
          <a:xfrm>
            <a:off x="1037875" y="420364"/>
            <a:ext cx="7068300" cy="396300"/>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hr-HR" dirty="0"/>
              <a:t>ZAHTJEVI ZA RESURSE</a:t>
            </a:r>
            <a:endParaRPr dirty="0"/>
          </a:p>
        </p:txBody>
      </p:sp>
      <p:sp>
        <p:nvSpPr>
          <p:cNvPr id="93" name="Google Shape;93;p17">
            <a:extLst>
              <a:ext uri="{FF2B5EF4-FFF2-40B4-BE49-F238E27FC236}">
                <a16:creationId xmlns:a16="http://schemas.microsoft.com/office/drawing/2014/main" id="{0992EBD8-AD79-77BD-D656-BC04352B5624}"/>
              </a:ext>
            </a:extLst>
          </p:cNvPr>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23</a:t>
            </a:fld>
            <a:endParaRPr/>
          </a:p>
        </p:txBody>
      </p:sp>
      <p:sp>
        <p:nvSpPr>
          <p:cNvPr id="2" name="TekstniOkvir 1">
            <a:extLst>
              <a:ext uri="{FF2B5EF4-FFF2-40B4-BE49-F238E27FC236}">
                <a16:creationId xmlns:a16="http://schemas.microsoft.com/office/drawing/2014/main" id="{61209456-8151-ED94-4B78-DB8B2D790310}"/>
              </a:ext>
            </a:extLst>
          </p:cNvPr>
          <p:cNvSpPr txBox="1"/>
          <p:nvPr/>
        </p:nvSpPr>
        <p:spPr>
          <a:xfrm>
            <a:off x="617342" y="1089891"/>
            <a:ext cx="7068299" cy="3139321"/>
          </a:xfrm>
          <a:prstGeom prst="rect">
            <a:avLst/>
          </a:prstGeom>
          <a:noFill/>
        </p:spPr>
        <p:txBody>
          <a:bodyPr wrap="square" rtlCol="0">
            <a:spAutoFit/>
          </a:bodyPr>
          <a:lstStyle/>
          <a:p>
            <a:pPr algn="just"/>
            <a:r>
              <a:rPr lang="hr-HR" b="1" dirty="0">
                <a:solidFill>
                  <a:srgbClr val="0070C0"/>
                </a:solidFill>
              </a:rPr>
              <a:t>Proizvodi i usluge vanjskih dobavljača</a:t>
            </a:r>
          </a:p>
          <a:p>
            <a:pPr algn="just"/>
            <a:endParaRPr lang="hr-HR" b="1" dirty="0">
              <a:solidFill>
                <a:srgbClr val="0070C0"/>
              </a:solidFill>
            </a:endParaRPr>
          </a:p>
          <a:p>
            <a:pPr algn="just"/>
            <a:r>
              <a:rPr lang="hr-HR" i="1" dirty="0">
                <a:solidFill>
                  <a:srgbClr val="00B050"/>
                </a:solidFill>
              </a:rPr>
              <a:t>Inspekcijsko tijelo u pravilu mora samo provoditi inspekcije koje je ugovorilo. Korištenje vanjskih inspekcijskih aktivnosti za dio inspekcije ili za cijelu inspekciju dopušteno je samo u </a:t>
            </a:r>
            <a:r>
              <a:rPr lang="hr-HR" b="1" i="1" dirty="0">
                <a:solidFill>
                  <a:srgbClr val="00B050"/>
                </a:solidFill>
              </a:rPr>
              <a:t>iznimnim okolnostima</a:t>
            </a:r>
            <a:r>
              <a:rPr lang="hr-HR" i="1" dirty="0">
                <a:solidFill>
                  <a:srgbClr val="00B050"/>
                </a:solidFill>
              </a:rPr>
              <a:t>:</a:t>
            </a:r>
          </a:p>
          <a:p>
            <a:pPr algn="just"/>
            <a:endParaRPr lang="hr-HR" i="1" dirty="0">
              <a:solidFill>
                <a:srgbClr val="00B050"/>
              </a:solidFill>
            </a:endParaRPr>
          </a:p>
          <a:p>
            <a:pPr marL="342900" indent="-342900" algn="just">
              <a:buAutoNum type="alphaLcParenR"/>
            </a:pPr>
            <a:r>
              <a:rPr lang="hr-HR" i="1" dirty="0">
                <a:solidFill>
                  <a:srgbClr val="00B050"/>
                </a:solidFill>
              </a:rPr>
              <a:t>nepredviđeno ili neuobičajeno preopterećenje;</a:t>
            </a:r>
          </a:p>
          <a:p>
            <a:pPr marL="342900" indent="-342900" algn="just">
              <a:buAutoNum type="alphaLcParenR"/>
            </a:pPr>
            <a:r>
              <a:rPr lang="hr-HR" i="1" dirty="0">
                <a:solidFill>
                  <a:srgbClr val="00B050"/>
                </a:solidFill>
              </a:rPr>
              <a:t>privremena nedostupnost ključnog inspekcijskog osoblja</a:t>
            </a:r>
          </a:p>
          <a:p>
            <a:pPr marL="342900" indent="-342900" algn="just">
              <a:buAutoNum type="alphaLcParenR"/>
            </a:pPr>
            <a:r>
              <a:rPr lang="hr-HR" i="1" dirty="0">
                <a:solidFill>
                  <a:srgbClr val="00B050"/>
                </a:solidFill>
              </a:rPr>
              <a:t>privremena neispravnost ili neupotrebljivost ključnih objekata ili opreme.</a:t>
            </a:r>
          </a:p>
        </p:txBody>
      </p:sp>
    </p:spTree>
    <p:extLst>
      <p:ext uri="{BB962C8B-B14F-4D97-AF65-F5344CB8AC3E}">
        <p14:creationId xmlns:p14="http://schemas.microsoft.com/office/powerpoint/2010/main" val="9903253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90">
          <a:extLst>
            <a:ext uri="{FF2B5EF4-FFF2-40B4-BE49-F238E27FC236}">
              <a16:creationId xmlns:a16="http://schemas.microsoft.com/office/drawing/2014/main" id="{0F196280-AB5D-B2DB-D01D-665463902DDB}"/>
            </a:ext>
          </a:extLst>
        </p:cNvPr>
        <p:cNvGrpSpPr/>
        <p:nvPr/>
      </p:nvGrpSpPr>
      <p:grpSpPr>
        <a:xfrm>
          <a:off x="0" y="0"/>
          <a:ext cx="0" cy="0"/>
          <a:chOff x="0" y="0"/>
          <a:chExt cx="0" cy="0"/>
        </a:xfrm>
      </p:grpSpPr>
      <p:sp>
        <p:nvSpPr>
          <p:cNvPr id="91" name="Google Shape;91;p17">
            <a:extLst>
              <a:ext uri="{FF2B5EF4-FFF2-40B4-BE49-F238E27FC236}">
                <a16:creationId xmlns:a16="http://schemas.microsoft.com/office/drawing/2014/main" id="{91FDC260-AFB8-6B8A-AB01-D4A23FD2929E}"/>
              </a:ext>
            </a:extLst>
          </p:cNvPr>
          <p:cNvSpPr txBox="1">
            <a:spLocks noGrp="1"/>
          </p:cNvSpPr>
          <p:nvPr>
            <p:ph type="title"/>
          </p:nvPr>
        </p:nvSpPr>
        <p:spPr>
          <a:xfrm>
            <a:off x="1037875" y="420364"/>
            <a:ext cx="7068300" cy="396300"/>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hr-HR" dirty="0"/>
              <a:t>PROCESNI ZAHTJEVI</a:t>
            </a:r>
            <a:endParaRPr dirty="0"/>
          </a:p>
        </p:txBody>
      </p:sp>
      <p:sp>
        <p:nvSpPr>
          <p:cNvPr id="93" name="Google Shape;93;p17">
            <a:extLst>
              <a:ext uri="{FF2B5EF4-FFF2-40B4-BE49-F238E27FC236}">
                <a16:creationId xmlns:a16="http://schemas.microsoft.com/office/drawing/2014/main" id="{AD734EEC-E660-A05F-3CF1-101BB2FB026D}"/>
              </a:ext>
            </a:extLst>
          </p:cNvPr>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24</a:t>
            </a:fld>
            <a:endParaRPr/>
          </a:p>
        </p:txBody>
      </p:sp>
      <p:sp>
        <p:nvSpPr>
          <p:cNvPr id="2" name="TekstniOkvir 1">
            <a:extLst>
              <a:ext uri="{FF2B5EF4-FFF2-40B4-BE49-F238E27FC236}">
                <a16:creationId xmlns:a16="http://schemas.microsoft.com/office/drawing/2014/main" id="{1B38E0F4-F94F-EFDF-3EB6-935D6901FE17}"/>
              </a:ext>
            </a:extLst>
          </p:cNvPr>
          <p:cNvSpPr txBox="1"/>
          <p:nvPr/>
        </p:nvSpPr>
        <p:spPr>
          <a:xfrm>
            <a:off x="617342" y="1089891"/>
            <a:ext cx="7068299" cy="3847207"/>
          </a:xfrm>
          <a:prstGeom prst="rect">
            <a:avLst/>
          </a:prstGeom>
          <a:noFill/>
        </p:spPr>
        <p:txBody>
          <a:bodyPr wrap="square" rtlCol="0">
            <a:spAutoFit/>
          </a:bodyPr>
          <a:lstStyle/>
          <a:p>
            <a:pPr algn="just"/>
            <a:r>
              <a:rPr lang="hr-HR" b="1" dirty="0">
                <a:solidFill>
                  <a:srgbClr val="00B050"/>
                </a:solidFill>
              </a:rPr>
              <a:t>Preispitivanje zahtjeva, ponuda i ugovora (NOVO!)</a:t>
            </a:r>
          </a:p>
          <a:p>
            <a:pPr algn="just"/>
            <a:endParaRPr lang="hr-HR" b="1" dirty="0">
              <a:solidFill>
                <a:srgbClr val="0070C0"/>
              </a:solidFill>
            </a:endParaRPr>
          </a:p>
          <a:p>
            <a:pPr algn="just"/>
            <a:r>
              <a:rPr lang="hr-HR" sz="1600" i="1" dirty="0">
                <a:solidFill>
                  <a:srgbClr val="00B050"/>
                </a:solidFill>
              </a:rPr>
              <a:t>7.1.1 Inspekcijsko tijelo mora imati postupak za preispitivanje zahtjeva za inspekciju, ponuda i ugovora. Postupak mora osigurati da:</a:t>
            </a:r>
          </a:p>
          <a:p>
            <a:pPr algn="just"/>
            <a:r>
              <a:rPr lang="hr-HR" sz="1600" i="1" dirty="0">
                <a:solidFill>
                  <a:srgbClr val="00B050"/>
                </a:solidFill>
              </a:rPr>
              <a:t>a) je inspekcija koja se treba provesti definirana, predmet inspekcije jasno identificiran te su zahtjevi koje treba zadovoljiti odgovarajuće definirani, dokumentirani i razumljivi; </a:t>
            </a:r>
          </a:p>
          <a:p>
            <a:pPr algn="just"/>
            <a:r>
              <a:rPr lang="hr-HR" sz="1600" i="1" dirty="0">
                <a:solidFill>
                  <a:srgbClr val="00B050"/>
                </a:solidFill>
              </a:rPr>
              <a:t>b) inspekcijsko tijelo ima sposobnost, uključujući odgovarajuće resurse, za ispunjenje zahtjeva klijenta;</a:t>
            </a:r>
          </a:p>
          <a:p>
            <a:pPr algn="just"/>
            <a:r>
              <a:rPr lang="hr-HR" sz="1600" i="1" dirty="0">
                <a:solidFill>
                  <a:srgbClr val="00B050"/>
                </a:solidFill>
              </a:rPr>
              <a:t>c) su dostupne odgovarajuće metode inspekcije ili će se razviti kako bi se zadovoljili zahtjevi klijenta;</a:t>
            </a:r>
          </a:p>
          <a:p>
            <a:pPr algn="just"/>
            <a:r>
              <a:rPr lang="hr-HR" sz="1600" i="1" dirty="0">
                <a:solidFill>
                  <a:srgbClr val="00B050"/>
                </a:solidFill>
              </a:rPr>
              <a:t>d) su zahtjevi, uključujući sve posebne uvjete klijenta, odgovarajuće definirani i razumljivi kako bi se mogle izdati jasne upute osoblju koje provodi tražene usluge;</a:t>
            </a:r>
          </a:p>
          <a:p>
            <a:pPr algn="just"/>
            <a:r>
              <a:rPr lang="hr-HR" sz="1600" i="1" dirty="0">
                <a:solidFill>
                  <a:srgbClr val="00B050"/>
                </a:solidFill>
              </a:rPr>
              <a:t>e) su zahtjevi iz zahtjeva, ponude, ugovora ili radnog naloga ispunjeni.</a:t>
            </a:r>
          </a:p>
        </p:txBody>
      </p:sp>
    </p:spTree>
    <p:extLst>
      <p:ext uri="{BB962C8B-B14F-4D97-AF65-F5344CB8AC3E}">
        <p14:creationId xmlns:p14="http://schemas.microsoft.com/office/powerpoint/2010/main" val="4121915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90">
          <a:extLst>
            <a:ext uri="{FF2B5EF4-FFF2-40B4-BE49-F238E27FC236}">
              <a16:creationId xmlns:a16="http://schemas.microsoft.com/office/drawing/2014/main" id="{560D90B8-532B-C930-14A3-A60378676351}"/>
            </a:ext>
          </a:extLst>
        </p:cNvPr>
        <p:cNvGrpSpPr/>
        <p:nvPr/>
      </p:nvGrpSpPr>
      <p:grpSpPr>
        <a:xfrm>
          <a:off x="0" y="0"/>
          <a:ext cx="0" cy="0"/>
          <a:chOff x="0" y="0"/>
          <a:chExt cx="0" cy="0"/>
        </a:xfrm>
      </p:grpSpPr>
      <p:sp>
        <p:nvSpPr>
          <p:cNvPr id="91" name="Google Shape;91;p17">
            <a:extLst>
              <a:ext uri="{FF2B5EF4-FFF2-40B4-BE49-F238E27FC236}">
                <a16:creationId xmlns:a16="http://schemas.microsoft.com/office/drawing/2014/main" id="{D55CF54A-9D08-A9F1-2601-32DF47DB29D9}"/>
              </a:ext>
            </a:extLst>
          </p:cNvPr>
          <p:cNvSpPr txBox="1">
            <a:spLocks noGrp="1"/>
          </p:cNvSpPr>
          <p:nvPr>
            <p:ph type="title"/>
          </p:nvPr>
        </p:nvSpPr>
        <p:spPr>
          <a:xfrm>
            <a:off x="1037875" y="420364"/>
            <a:ext cx="7068300" cy="396300"/>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hr-HR" dirty="0"/>
              <a:t>PROCESNI ZAHTJEVI</a:t>
            </a:r>
            <a:endParaRPr dirty="0"/>
          </a:p>
        </p:txBody>
      </p:sp>
      <p:sp>
        <p:nvSpPr>
          <p:cNvPr id="93" name="Google Shape;93;p17">
            <a:extLst>
              <a:ext uri="{FF2B5EF4-FFF2-40B4-BE49-F238E27FC236}">
                <a16:creationId xmlns:a16="http://schemas.microsoft.com/office/drawing/2014/main" id="{875042ED-0CAC-735F-4068-46E1765360D9}"/>
              </a:ext>
            </a:extLst>
          </p:cNvPr>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25</a:t>
            </a:fld>
            <a:endParaRPr/>
          </a:p>
        </p:txBody>
      </p:sp>
      <p:sp>
        <p:nvSpPr>
          <p:cNvPr id="2" name="TekstniOkvir 1">
            <a:extLst>
              <a:ext uri="{FF2B5EF4-FFF2-40B4-BE49-F238E27FC236}">
                <a16:creationId xmlns:a16="http://schemas.microsoft.com/office/drawing/2014/main" id="{40973F0D-CBDE-DBDB-DB7C-7DBF5D728ACA}"/>
              </a:ext>
            </a:extLst>
          </p:cNvPr>
          <p:cNvSpPr txBox="1"/>
          <p:nvPr/>
        </p:nvSpPr>
        <p:spPr>
          <a:xfrm>
            <a:off x="617342" y="1089891"/>
            <a:ext cx="7068299" cy="3139321"/>
          </a:xfrm>
          <a:prstGeom prst="rect">
            <a:avLst/>
          </a:prstGeom>
          <a:noFill/>
        </p:spPr>
        <p:txBody>
          <a:bodyPr wrap="square" rtlCol="0">
            <a:spAutoFit/>
          </a:bodyPr>
          <a:lstStyle/>
          <a:p>
            <a:pPr algn="just"/>
            <a:r>
              <a:rPr lang="hr-HR" b="1" dirty="0">
                <a:solidFill>
                  <a:srgbClr val="00B050"/>
                </a:solidFill>
              </a:rPr>
              <a:t>Preispitivanje zahtjeva, ponuda i ugovora (NOVO!)</a:t>
            </a:r>
          </a:p>
          <a:p>
            <a:pPr algn="just"/>
            <a:endParaRPr lang="hr-HR" b="1" dirty="0">
              <a:solidFill>
                <a:srgbClr val="0070C0"/>
              </a:solidFill>
            </a:endParaRPr>
          </a:p>
          <a:p>
            <a:pPr algn="just"/>
            <a:r>
              <a:rPr lang="hr-HR" i="1" dirty="0">
                <a:solidFill>
                  <a:srgbClr val="00B050"/>
                </a:solidFill>
              </a:rPr>
              <a:t>7.1.2 Inspekcijsko tijelo mora obavijestiti klijenta ako smatra da je zatražena inspekcija neprimjerena.</a:t>
            </a:r>
          </a:p>
          <a:p>
            <a:pPr algn="just"/>
            <a:r>
              <a:rPr lang="hr-HR" i="1" dirty="0">
                <a:solidFill>
                  <a:srgbClr val="00B050"/>
                </a:solidFill>
              </a:rPr>
              <a:t>7.1.3 Sve razlike između zahtjeva ili ponude i ugovora moraju se riješiti prije početka inspekcijskih aktivnosti.</a:t>
            </a:r>
          </a:p>
          <a:p>
            <a:pPr algn="just"/>
            <a:r>
              <a:rPr lang="hr-HR" i="1" dirty="0">
                <a:solidFill>
                  <a:srgbClr val="00B050"/>
                </a:solidFill>
              </a:rPr>
              <a:t>7.1.4 Svaki ugovor mora biti prihvatljiv i inspekcijskom tijelu i klijentu. Odstupanja koja zahtijeva klijent ne smiju utjecati na valjanost rezultata.</a:t>
            </a:r>
          </a:p>
          <a:p>
            <a:pPr algn="just"/>
            <a:r>
              <a:rPr lang="hr-HR" i="1" dirty="0">
                <a:solidFill>
                  <a:srgbClr val="00B050"/>
                </a:solidFill>
              </a:rPr>
              <a:t>7.1.5 Zapisi o pregledu zahtjeva, ponuda i ugovora, uključujući sve značajne promjene, moraju se čuvati.</a:t>
            </a:r>
          </a:p>
        </p:txBody>
      </p:sp>
    </p:spTree>
    <p:extLst>
      <p:ext uri="{BB962C8B-B14F-4D97-AF65-F5344CB8AC3E}">
        <p14:creationId xmlns:p14="http://schemas.microsoft.com/office/powerpoint/2010/main" val="10213420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90">
          <a:extLst>
            <a:ext uri="{FF2B5EF4-FFF2-40B4-BE49-F238E27FC236}">
              <a16:creationId xmlns:a16="http://schemas.microsoft.com/office/drawing/2014/main" id="{E3458B5F-60DC-F5BC-9D5D-0782C40549D3}"/>
            </a:ext>
          </a:extLst>
        </p:cNvPr>
        <p:cNvGrpSpPr/>
        <p:nvPr/>
      </p:nvGrpSpPr>
      <p:grpSpPr>
        <a:xfrm>
          <a:off x="0" y="0"/>
          <a:ext cx="0" cy="0"/>
          <a:chOff x="0" y="0"/>
          <a:chExt cx="0" cy="0"/>
        </a:xfrm>
      </p:grpSpPr>
      <p:sp>
        <p:nvSpPr>
          <p:cNvPr id="91" name="Google Shape;91;p17">
            <a:extLst>
              <a:ext uri="{FF2B5EF4-FFF2-40B4-BE49-F238E27FC236}">
                <a16:creationId xmlns:a16="http://schemas.microsoft.com/office/drawing/2014/main" id="{2E507A35-9AFA-170D-7CD1-C58381493348}"/>
              </a:ext>
            </a:extLst>
          </p:cNvPr>
          <p:cNvSpPr txBox="1">
            <a:spLocks noGrp="1"/>
          </p:cNvSpPr>
          <p:nvPr>
            <p:ph type="title"/>
          </p:nvPr>
        </p:nvSpPr>
        <p:spPr>
          <a:xfrm>
            <a:off x="1037875" y="420364"/>
            <a:ext cx="7068300" cy="396300"/>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hr-HR" dirty="0"/>
              <a:t>PROCESNI ZAHTJEVI</a:t>
            </a:r>
            <a:endParaRPr dirty="0"/>
          </a:p>
        </p:txBody>
      </p:sp>
      <p:sp>
        <p:nvSpPr>
          <p:cNvPr id="93" name="Google Shape;93;p17">
            <a:extLst>
              <a:ext uri="{FF2B5EF4-FFF2-40B4-BE49-F238E27FC236}">
                <a16:creationId xmlns:a16="http://schemas.microsoft.com/office/drawing/2014/main" id="{CE0B931C-E377-C524-68C1-B950DCB4BB77}"/>
              </a:ext>
            </a:extLst>
          </p:cNvPr>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26</a:t>
            </a:fld>
            <a:endParaRPr/>
          </a:p>
        </p:txBody>
      </p:sp>
      <p:sp>
        <p:nvSpPr>
          <p:cNvPr id="2" name="TekstniOkvir 1">
            <a:extLst>
              <a:ext uri="{FF2B5EF4-FFF2-40B4-BE49-F238E27FC236}">
                <a16:creationId xmlns:a16="http://schemas.microsoft.com/office/drawing/2014/main" id="{FEAD291A-632C-1305-17EA-0607F173A23A}"/>
              </a:ext>
            </a:extLst>
          </p:cNvPr>
          <p:cNvSpPr txBox="1"/>
          <p:nvPr/>
        </p:nvSpPr>
        <p:spPr>
          <a:xfrm>
            <a:off x="617342" y="1089891"/>
            <a:ext cx="7068299" cy="2862322"/>
          </a:xfrm>
          <a:prstGeom prst="rect">
            <a:avLst/>
          </a:prstGeom>
          <a:noFill/>
        </p:spPr>
        <p:txBody>
          <a:bodyPr wrap="square" rtlCol="0">
            <a:spAutoFit/>
          </a:bodyPr>
          <a:lstStyle/>
          <a:p>
            <a:pPr algn="just"/>
            <a:r>
              <a:rPr lang="hr-HR" b="1" dirty="0">
                <a:solidFill>
                  <a:srgbClr val="0070C0"/>
                </a:solidFill>
              </a:rPr>
              <a:t>Inspekcijske metode i postupci</a:t>
            </a:r>
          </a:p>
          <a:p>
            <a:pPr algn="just"/>
            <a:endParaRPr lang="hr-HR" b="1" dirty="0">
              <a:solidFill>
                <a:srgbClr val="0070C0"/>
              </a:solidFill>
            </a:endParaRPr>
          </a:p>
          <a:p>
            <a:pPr algn="just"/>
            <a:r>
              <a:rPr lang="hr-HR" i="1" dirty="0">
                <a:solidFill>
                  <a:srgbClr val="00B050"/>
                </a:solidFill>
              </a:rPr>
              <a:t>Metode ili postupci inspekcije moraju obuhvatiti:</a:t>
            </a:r>
          </a:p>
          <a:p>
            <a:r>
              <a:rPr lang="hr-HR" i="1" dirty="0">
                <a:solidFill>
                  <a:srgbClr val="00B050"/>
                </a:solidFill>
              </a:rPr>
              <a:t>a) </a:t>
            </a:r>
            <a:r>
              <a:rPr lang="hr-HR" b="1" i="1" dirty="0">
                <a:solidFill>
                  <a:srgbClr val="00B050"/>
                </a:solidFill>
              </a:rPr>
              <a:t>tehnike inspekcije </a:t>
            </a:r>
            <a:r>
              <a:rPr lang="hr-HR" i="1" dirty="0">
                <a:solidFill>
                  <a:srgbClr val="00B050"/>
                </a:solidFill>
              </a:rPr>
              <a:t>koje će se koristiti te, gdje je primjenjivo, mjerenja koja će se provoditi, uključujući odgovarajuće informacije o opremi i objektima koji će se koristiti;</a:t>
            </a:r>
            <a:br>
              <a:rPr lang="hr-HR" i="1" dirty="0">
                <a:solidFill>
                  <a:srgbClr val="00B050"/>
                </a:solidFill>
              </a:rPr>
            </a:br>
            <a:r>
              <a:rPr lang="hr-HR" i="1" dirty="0">
                <a:solidFill>
                  <a:srgbClr val="00B050"/>
                </a:solidFill>
              </a:rPr>
              <a:t>b) aktivnosti za koje se </a:t>
            </a:r>
            <a:r>
              <a:rPr lang="hr-HR" b="1" i="1" dirty="0">
                <a:solidFill>
                  <a:srgbClr val="00B050"/>
                </a:solidFill>
              </a:rPr>
              <a:t>prosudba inspektora </a:t>
            </a:r>
            <a:r>
              <a:rPr lang="hr-HR" i="1" dirty="0">
                <a:solidFill>
                  <a:srgbClr val="00B050"/>
                </a:solidFill>
              </a:rPr>
              <a:t>može temeljiti na uporabi tehnologije;</a:t>
            </a:r>
          </a:p>
          <a:p>
            <a:pPr algn="just"/>
            <a:r>
              <a:rPr lang="hr-HR" i="1" dirty="0">
                <a:solidFill>
                  <a:srgbClr val="00B050"/>
                </a:solidFill>
              </a:rPr>
              <a:t>c) </a:t>
            </a:r>
            <a:r>
              <a:rPr lang="hr-HR" b="1" i="1" dirty="0">
                <a:solidFill>
                  <a:srgbClr val="00B050"/>
                </a:solidFill>
              </a:rPr>
              <a:t>planiranje inspekcije i uzorkovanje</a:t>
            </a:r>
            <a:r>
              <a:rPr lang="hr-HR" i="1" dirty="0">
                <a:solidFill>
                  <a:srgbClr val="00B050"/>
                </a:solidFill>
              </a:rPr>
              <a:t>, kada izostanak takvih uputa može ugroziti učinkovitost inspekcijskog procesa;</a:t>
            </a:r>
          </a:p>
        </p:txBody>
      </p:sp>
    </p:spTree>
    <p:extLst>
      <p:ext uri="{BB962C8B-B14F-4D97-AF65-F5344CB8AC3E}">
        <p14:creationId xmlns:p14="http://schemas.microsoft.com/office/powerpoint/2010/main" val="19220488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90">
          <a:extLst>
            <a:ext uri="{FF2B5EF4-FFF2-40B4-BE49-F238E27FC236}">
              <a16:creationId xmlns:a16="http://schemas.microsoft.com/office/drawing/2014/main" id="{676CCC3F-80B2-EA40-755F-B624E189060A}"/>
            </a:ext>
          </a:extLst>
        </p:cNvPr>
        <p:cNvGrpSpPr/>
        <p:nvPr/>
      </p:nvGrpSpPr>
      <p:grpSpPr>
        <a:xfrm>
          <a:off x="0" y="0"/>
          <a:ext cx="0" cy="0"/>
          <a:chOff x="0" y="0"/>
          <a:chExt cx="0" cy="0"/>
        </a:xfrm>
      </p:grpSpPr>
      <p:sp>
        <p:nvSpPr>
          <p:cNvPr id="91" name="Google Shape;91;p17">
            <a:extLst>
              <a:ext uri="{FF2B5EF4-FFF2-40B4-BE49-F238E27FC236}">
                <a16:creationId xmlns:a16="http://schemas.microsoft.com/office/drawing/2014/main" id="{781824E9-F578-2334-0BF2-EC796DDADDE4}"/>
              </a:ext>
            </a:extLst>
          </p:cNvPr>
          <p:cNvSpPr txBox="1">
            <a:spLocks noGrp="1"/>
          </p:cNvSpPr>
          <p:nvPr>
            <p:ph type="title"/>
          </p:nvPr>
        </p:nvSpPr>
        <p:spPr>
          <a:xfrm>
            <a:off x="1037875" y="420364"/>
            <a:ext cx="7068300" cy="396300"/>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hr-HR" dirty="0"/>
              <a:t>PROCESNI ZAHTJEVI</a:t>
            </a:r>
            <a:endParaRPr dirty="0"/>
          </a:p>
        </p:txBody>
      </p:sp>
      <p:sp>
        <p:nvSpPr>
          <p:cNvPr id="93" name="Google Shape;93;p17">
            <a:extLst>
              <a:ext uri="{FF2B5EF4-FFF2-40B4-BE49-F238E27FC236}">
                <a16:creationId xmlns:a16="http://schemas.microsoft.com/office/drawing/2014/main" id="{8D4607A0-B581-5DDB-B317-4F832D54F65E}"/>
              </a:ext>
            </a:extLst>
          </p:cNvPr>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27</a:t>
            </a:fld>
            <a:endParaRPr/>
          </a:p>
        </p:txBody>
      </p:sp>
      <p:sp>
        <p:nvSpPr>
          <p:cNvPr id="2" name="TekstniOkvir 1">
            <a:extLst>
              <a:ext uri="{FF2B5EF4-FFF2-40B4-BE49-F238E27FC236}">
                <a16:creationId xmlns:a16="http://schemas.microsoft.com/office/drawing/2014/main" id="{CED4A816-07F6-B0CA-2E75-59E5D8860BB7}"/>
              </a:ext>
            </a:extLst>
          </p:cNvPr>
          <p:cNvSpPr txBox="1"/>
          <p:nvPr/>
        </p:nvSpPr>
        <p:spPr>
          <a:xfrm>
            <a:off x="617342" y="1089891"/>
            <a:ext cx="7068299" cy="3524042"/>
          </a:xfrm>
          <a:prstGeom prst="rect">
            <a:avLst/>
          </a:prstGeom>
          <a:noFill/>
        </p:spPr>
        <p:txBody>
          <a:bodyPr wrap="square" rtlCol="0">
            <a:spAutoFit/>
          </a:bodyPr>
          <a:lstStyle/>
          <a:p>
            <a:pPr algn="just"/>
            <a:r>
              <a:rPr lang="hr-HR" b="1" dirty="0">
                <a:solidFill>
                  <a:srgbClr val="0070C0"/>
                </a:solidFill>
              </a:rPr>
              <a:t>Inspekcijske metode i postupci</a:t>
            </a:r>
          </a:p>
          <a:p>
            <a:pPr algn="just"/>
            <a:endParaRPr lang="hr-HR" b="1" dirty="0">
              <a:solidFill>
                <a:srgbClr val="0070C0"/>
              </a:solidFill>
            </a:endParaRPr>
          </a:p>
          <a:p>
            <a:pPr algn="just"/>
            <a:r>
              <a:rPr lang="hr-HR" sz="1700" i="1" dirty="0">
                <a:solidFill>
                  <a:srgbClr val="00B050"/>
                </a:solidFill>
              </a:rPr>
              <a:t>d) kada je uzorkovanje relevantno za valjanost rezultata inspekcijskih aktivnosti, inspekcijsko tijelo mora uspostaviti </a:t>
            </a:r>
            <a:r>
              <a:rPr lang="hr-HR" sz="1700" b="1" i="1" dirty="0">
                <a:solidFill>
                  <a:srgbClr val="00B050"/>
                </a:solidFill>
              </a:rPr>
              <a:t>plan i metodu uzorkovanja</a:t>
            </a:r>
            <a:r>
              <a:rPr lang="hr-HR" sz="1700" i="1" dirty="0">
                <a:solidFill>
                  <a:srgbClr val="00B050"/>
                </a:solidFill>
              </a:rPr>
              <a:t>; gdje je primjenjivo, planovi uzorkovanja trebaju se temeljiti na statističkim metodama; dodatno, moraju se voditi zapisi o uzorkovanju, uključujući pojedinosti kao što su korištena metoda, datum i vrijeme, uključeno osoblje te sva odstupanja od plana, kako bi se osigurala sljedivost;</a:t>
            </a:r>
          </a:p>
          <a:p>
            <a:pPr algn="just"/>
            <a:r>
              <a:rPr lang="hr-HR" sz="1700" i="1" dirty="0">
                <a:solidFill>
                  <a:srgbClr val="00B050"/>
                </a:solidFill>
              </a:rPr>
              <a:t>e) </a:t>
            </a:r>
            <a:r>
              <a:rPr lang="hr-HR" sz="1700" b="1" i="1" dirty="0">
                <a:solidFill>
                  <a:srgbClr val="00B050"/>
                </a:solidFill>
              </a:rPr>
              <a:t>informacije koje dostavlja bilo koja druga strana </a:t>
            </a:r>
            <a:r>
              <a:rPr lang="hr-HR" sz="1700" i="1" dirty="0">
                <a:solidFill>
                  <a:srgbClr val="00B050"/>
                </a:solidFill>
              </a:rPr>
              <a:t>(uključujući klijenta) kao dio inspekcijskog procesa te način na koji će se cjelovitost i valjanost takvih informacija provjeriti u mjeri primjerenoj predviđenoj uporabi tih informacija;</a:t>
            </a:r>
          </a:p>
        </p:txBody>
      </p:sp>
    </p:spTree>
    <p:extLst>
      <p:ext uri="{BB962C8B-B14F-4D97-AF65-F5344CB8AC3E}">
        <p14:creationId xmlns:p14="http://schemas.microsoft.com/office/powerpoint/2010/main" val="9646325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90">
          <a:extLst>
            <a:ext uri="{FF2B5EF4-FFF2-40B4-BE49-F238E27FC236}">
              <a16:creationId xmlns:a16="http://schemas.microsoft.com/office/drawing/2014/main" id="{2731E44F-BD18-2DFC-2FDF-F45DB04AAD77}"/>
            </a:ext>
          </a:extLst>
        </p:cNvPr>
        <p:cNvGrpSpPr/>
        <p:nvPr/>
      </p:nvGrpSpPr>
      <p:grpSpPr>
        <a:xfrm>
          <a:off x="0" y="0"/>
          <a:ext cx="0" cy="0"/>
          <a:chOff x="0" y="0"/>
          <a:chExt cx="0" cy="0"/>
        </a:xfrm>
      </p:grpSpPr>
      <p:sp>
        <p:nvSpPr>
          <p:cNvPr id="91" name="Google Shape;91;p17">
            <a:extLst>
              <a:ext uri="{FF2B5EF4-FFF2-40B4-BE49-F238E27FC236}">
                <a16:creationId xmlns:a16="http://schemas.microsoft.com/office/drawing/2014/main" id="{FE4072AD-322A-A0E9-30C9-010AD9495347}"/>
              </a:ext>
            </a:extLst>
          </p:cNvPr>
          <p:cNvSpPr txBox="1">
            <a:spLocks noGrp="1"/>
          </p:cNvSpPr>
          <p:nvPr>
            <p:ph type="title"/>
          </p:nvPr>
        </p:nvSpPr>
        <p:spPr>
          <a:xfrm>
            <a:off x="1037875" y="420364"/>
            <a:ext cx="7068300" cy="396300"/>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hr-HR" dirty="0"/>
              <a:t>PROCESNI ZAHTJEVI</a:t>
            </a:r>
            <a:endParaRPr dirty="0"/>
          </a:p>
        </p:txBody>
      </p:sp>
      <p:sp>
        <p:nvSpPr>
          <p:cNvPr id="93" name="Google Shape;93;p17">
            <a:extLst>
              <a:ext uri="{FF2B5EF4-FFF2-40B4-BE49-F238E27FC236}">
                <a16:creationId xmlns:a16="http://schemas.microsoft.com/office/drawing/2014/main" id="{A340ED7E-3A56-047A-7FC1-23CFF1994B2C}"/>
              </a:ext>
            </a:extLst>
          </p:cNvPr>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28</a:t>
            </a:fld>
            <a:endParaRPr/>
          </a:p>
        </p:txBody>
      </p:sp>
      <p:sp>
        <p:nvSpPr>
          <p:cNvPr id="2" name="TekstniOkvir 1">
            <a:extLst>
              <a:ext uri="{FF2B5EF4-FFF2-40B4-BE49-F238E27FC236}">
                <a16:creationId xmlns:a16="http://schemas.microsoft.com/office/drawing/2014/main" id="{7F4A9B94-F8A0-72EA-82AB-CAD2BAABA956}"/>
              </a:ext>
            </a:extLst>
          </p:cNvPr>
          <p:cNvSpPr txBox="1"/>
          <p:nvPr/>
        </p:nvSpPr>
        <p:spPr>
          <a:xfrm>
            <a:off x="617342" y="1089891"/>
            <a:ext cx="7068299" cy="3139321"/>
          </a:xfrm>
          <a:prstGeom prst="rect">
            <a:avLst/>
          </a:prstGeom>
          <a:noFill/>
        </p:spPr>
        <p:txBody>
          <a:bodyPr wrap="square" rtlCol="0">
            <a:spAutoFit/>
          </a:bodyPr>
          <a:lstStyle/>
          <a:p>
            <a:pPr algn="just"/>
            <a:r>
              <a:rPr lang="hr-HR" b="1" dirty="0">
                <a:solidFill>
                  <a:srgbClr val="0070C0"/>
                </a:solidFill>
              </a:rPr>
              <a:t>Inspekcijske metode i postupci</a:t>
            </a:r>
          </a:p>
          <a:p>
            <a:pPr algn="just"/>
            <a:endParaRPr lang="hr-HR" b="1" dirty="0">
              <a:solidFill>
                <a:srgbClr val="0070C0"/>
              </a:solidFill>
            </a:endParaRPr>
          </a:p>
          <a:p>
            <a:pPr algn="just"/>
            <a:r>
              <a:rPr lang="hr-HR" i="1" dirty="0">
                <a:solidFill>
                  <a:srgbClr val="00B050"/>
                </a:solidFill>
              </a:rPr>
              <a:t>f) rezultate inspekcije dobivene primjenom </a:t>
            </a:r>
            <a:r>
              <a:rPr lang="hr-HR" b="1" i="1" dirty="0">
                <a:solidFill>
                  <a:srgbClr val="00B050"/>
                </a:solidFill>
              </a:rPr>
              <a:t>umjetne inteligencije ili digitalnih rješenja</a:t>
            </a:r>
            <a:r>
              <a:rPr lang="hr-HR" i="1" dirty="0">
                <a:solidFill>
                  <a:srgbClr val="00B050"/>
                </a:solidFill>
              </a:rPr>
              <a:t>;</a:t>
            </a:r>
          </a:p>
          <a:p>
            <a:pPr algn="just"/>
            <a:r>
              <a:rPr lang="hr-HR" i="1" dirty="0">
                <a:solidFill>
                  <a:srgbClr val="00B050"/>
                </a:solidFill>
              </a:rPr>
              <a:t>g) </a:t>
            </a:r>
            <a:r>
              <a:rPr lang="hr-HR" b="1" i="1" dirty="0">
                <a:solidFill>
                  <a:srgbClr val="00B050"/>
                </a:solidFill>
              </a:rPr>
              <a:t>uporabu zaštitne opreme </a:t>
            </a:r>
            <a:r>
              <a:rPr lang="hr-HR" i="1" dirty="0">
                <a:solidFill>
                  <a:srgbClr val="00B050"/>
                </a:solidFill>
              </a:rPr>
              <a:t>te pravila ili upute za sigurno provođenje inspekcija;</a:t>
            </a:r>
          </a:p>
          <a:p>
            <a:pPr algn="just"/>
            <a:r>
              <a:rPr lang="hr-HR" i="1" dirty="0">
                <a:solidFill>
                  <a:srgbClr val="00B050"/>
                </a:solidFill>
              </a:rPr>
              <a:t>h) gdje je primjenjivo, </a:t>
            </a:r>
            <a:r>
              <a:rPr lang="hr-HR" b="1" i="1" dirty="0">
                <a:solidFill>
                  <a:srgbClr val="00B050"/>
                </a:solidFill>
              </a:rPr>
              <a:t>kriterije za donošenje odluke o sukladnosti</a:t>
            </a:r>
            <a:r>
              <a:rPr lang="hr-HR" i="1" dirty="0">
                <a:solidFill>
                  <a:srgbClr val="00B050"/>
                </a:solidFill>
              </a:rPr>
              <a:t> predmeta inspekcije;</a:t>
            </a:r>
          </a:p>
          <a:p>
            <a:pPr algn="just"/>
            <a:r>
              <a:rPr lang="hr-HR" i="1" dirty="0">
                <a:solidFill>
                  <a:srgbClr val="00B050"/>
                </a:solidFill>
              </a:rPr>
              <a:t>i) koja </a:t>
            </a:r>
            <a:r>
              <a:rPr lang="hr-HR" b="1" i="1" dirty="0">
                <a:solidFill>
                  <a:srgbClr val="00B050"/>
                </a:solidFill>
              </a:rPr>
              <a:t>pojedina oprema ima značajan utjecaj </a:t>
            </a:r>
            <a:r>
              <a:rPr lang="hr-HR" i="1" dirty="0">
                <a:solidFill>
                  <a:srgbClr val="00B050"/>
                </a:solidFill>
              </a:rPr>
              <a:t>(ako postoji) na rezultat inspekcije te, kada je relevantno, pod kojim uvjetima (npr. okolišnim).</a:t>
            </a:r>
          </a:p>
        </p:txBody>
      </p:sp>
    </p:spTree>
    <p:extLst>
      <p:ext uri="{BB962C8B-B14F-4D97-AF65-F5344CB8AC3E}">
        <p14:creationId xmlns:p14="http://schemas.microsoft.com/office/powerpoint/2010/main" val="35530760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90">
          <a:extLst>
            <a:ext uri="{FF2B5EF4-FFF2-40B4-BE49-F238E27FC236}">
              <a16:creationId xmlns:a16="http://schemas.microsoft.com/office/drawing/2014/main" id="{47E7576D-1D98-904C-B778-7D80CE109D26}"/>
            </a:ext>
          </a:extLst>
        </p:cNvPr>
        <p:cNvGrpSpPr/>
        <p:nvPr/>
      </p:nvGrpSpPr>
      <p:grpSpPr>
        <a:xfrm>
          <a:off x="0" y="0"/>
          <a:ext cx="0" cy="0"/>
          <a:chOff x="0" y="0"/>
          <a:chExt cx="0" cy="0"/>
        </a:xfrm>
      </p:grpSpPr>
      <p:sp>
        <p:nvSpPr>
          <p:cNvPr id="91" name="Google Shape;91;p17">
            <a:extLst>
              <a:ext uri="{FF2B5EF4-FFF2-40B4-BE49-F238E27FC236}">
                <a16:creationId xmlns:a16="http://schemas.microsoft.com/office/drawing/2014/main" id="{E3E90E34-5AAD-9791-B2CB-90432BBAADB4}"/>
              </a:ext>
            </a:extLst>
          </p:cNvPr>
          <p:cNvSpPr txBox="1">
            <a:spLocks noGrp="1"/>
          </p:cNvSpPr>
          <p:nvPr>
            <p:ph type="title"/>
          </p:nvPr>
        </p:nvSpPr>
        <p:spPr>
          <a:xfrm>
            <a:off x="1037875" y="420364"/>
            <a:ext cx="7068300" cy="396300"/>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hr-HR" dirty="0"/>
              <a:t>PROCESNI ZAHTJEVI</a:t>
            </a:r>
            <a:endParaRPr dirty="0"/>
          </a:p>
        </p:txBody>
      </p:sp>
      <p:sp>
        <p:nvSpPr>
          <p:cNvPr id="93" name="Google Shape;93;p17">
            <a:extLst>
              <a:ext uri="{FF2B5EF4-FFF2-40B4-BE49-F238E27FC236}">
                <a16:creationId xmlns:a16="http://schemas.microsoft.com/office/drawing/2014/main" id="{82ED974F-063C-EE98-289A-867FE372CEF7}"/>
              </a:ext>
            </a:extLst>
          </p:cNvPr>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29</a:t>
            </a:fld>
            <a:endParaRPr/>
          </a:p>
        </p:txBody>
      </p:sp>
      <p:sp>
        <p:nvSpPr>
          <p:cNvPr id="2" name="TekstniOkvir 1">
            <a:extLst>
              <a:ext uri="{FF2B5EF4-FFF2-40B4-BE49-F238E27FC236}">
                <a16:creationId xmlns:a16="http://schemas.microsoft.com/office/drawing/2014/main" id="{2DF1F3D1-A8FE-42BC-491C-2DE6D14D2E65}"/>
              </a:ext>
            </a:extLst>
          </p:cNvPr>
          <p:cNvSpPr txBox="1"/>
          <p:nvPr/>
        </p:nvSpPr>
        <p:spPr>
          <a:xfrm>
            <a:off x="617342" y="1089891"/>
            <a:ext cx="7068299" cy="2585323"/>
          </a:xfrm>
          <a:prstGeom prst="rect">
            <a:avLst/>
          </a:prstGeom>
          <a:noFill/>
        </p:spPr>
        <p:txBody>
          <a:bodyPr wrap="square" rtlCol="0">
            <a:spAutoFit/>
          </a:bodyPr>
          <a:lstStyle/>
          <a:p>
            <a:pPr algn="just"/>
            <a:r>
              <a:rPr lang="hr-HR" b="1" dirty="0">
                <a:solidFill>
                  <a:srgbClr val="0070C0"/>
                </a:solidFill>
              </a:rPr>
              <a:t>Inspekcijske metode i postupci</a:t>
            </a:r>
          </a:p>
          <a:p>
            <a:pPr algn="just"/>
            <a:endParaRPr lang="hr-HR" b="1" dirty="0">
              <a:solidFill>
                <a:srgbClr val="0070C0"/>
              </a:solidFill>
            </a:endParaRPr>
          </a:p>
          <a:p>
            <a:pPr algn="just"/>
            <a:endParaRPr lang="hr-HR" b="1" dirty="0">
              <a:solidFill>
                <a:srgbClr val="0070C0"/>
              </a:solidFill>
            </a:endParaRPr>
          </a:p>
          <a:p>
            <a:pPr algn="just"/>
            <a:r>
              <a:rPr lang="hr-HR" i="1" dirty="0">
                <a:solidFill>
                  <a:srgbClr val="00B050"/>
                </a:solidFill>
              </a:rPr>
              <a:t>VALIDACIJA METODA I POSTUPAKA</a:t>
            </a:r>
          </a:p>
          <a:p>
            <a:pPr algn="just"/>
            <a:r>
              <a:rPr lang="hr-HR" i="1" dirty="0">
                <a:solidFill>
                  <a:srgbClr val="00B050"/>
                </a:solidFill>
              </a:rPr>
              <a:t>Inspekcijsko tijelo mora </a:t>
            </a:r>
            <a:r>
              <a:rPr lang="hr-HR" i="1" dirty="0" err="1">
                <a:solidFill>
                  <a:srgbClr val="00B050"/>
                </a:solidFill>
              </a:rPr>
              <a:t>validirati</a:t>
            </a:r>
            <a:r>
              <a:rPr lang="hr-HR" i="1" dirty="0">
                <a:solidFill>
                  <a:srgbClr val="00B050"/>
                </a:solidFill>
              </a:rPr>
              <a:t> nestandardne metode ili postupke inspekcije, uključujući i kada se koristi tehnologija. </a:t>
            </a:r>
          </a:p>
          <a:p>
            <a:pPr algn="just"/>
            <a:r>
              <a:rPr lang="hr-HR" i="1" dirty="0">
                <a:solidFill>
                  <a:srgbClr val="00B050"/>
                </a:solidFill>
              </a:rPr>
              <a:t>Validacija mora biti primjerena kako bi zadovoljila potrebe konkretne primjene ili područja primjene. </a:t>
            </a:r>
          </a:p>
          <a:p>
            <a:pPr algn="just"/>
            <a:r>
              <a:rPr lang="hr-HR" i="1" dirty="0">
                <a:solidFill>
                  <a:srgbClr val="00B050"/>
                </a:solidFill>
              </a:rPr>
              <a:t>Zapisi o validaciji moraju se čuvati.</a:t>
            </a:r>
          </a:p>
        </p:txBody>
      </p:sp>
    </p:spTree>
    <p:extLst>
      <p:ext uri="{BB962C8B-B14F-4D97-AF65-F5344CB8AC3E}">
        <p14:creationId xmlns:p14="http://schemas.microsoft.com/office/powerpoint/2010/main" val="14789388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0">
          <a:extLst>
            <a:ext uri="{FF2B5EF4-FFF2-40B4-BE49-F238E27FC236}">
              <a16:creationId xmlns:a16="http://schemas.microsoft.com/office/drawing/2014/main" id="{DCFA73D7-34E7-827D-71F9-CE8F0F147B4F}"/>
            </a:ext>
          </a:extLst>
        </p:cNvPr>
        <p:cNvGrpSpPr/>
        <p:nvPr/>
      </p:nvGrpSpPr>
      <p:grpSpPr>
        <a:xfrm>
          <a:off x="0" y="0"/>
          <a:ext cx="0" cy="0"/>
          <a:chOff x="0" y="0"/>
          <a:chExt cx="0" cy="0"/>
        </a:xfrm>
      </p:grpSpPr>
      <p:sp>
        <p:nvSpPr>
          <p:cNvPr id="91" name="Google Shape;91;p17">
            <a:extLst>
              <a:ext uri="{FF2B5EF4-FFF2-40B4-BE49-F238E27FC236}">
                <a16:creationId xmlns:a16="http://schemas.microsoft.com/office/drawing/2014/main" id="{9CCF4FCC-E92A-7573-1C3B-5CEE014F9474}"/>
              </a:ext>
            </a:extLst>
          </p:cNvPr>
          <p:cNvSpPr txBox="1">
            <a:spLocks noGrp="1"/>
          </p:cNvSpPr>
          <p:nvPr>
            <p:ph type="title"/>
          </p:nvPr>
        </p:nvSpPr>
        <p:spPr>
          <a:xfrm>
            <a:off x="1037875" y="420364"/>
            <a:ext cx="7068300" cy="396300"/>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hr-HR" dirty="0"/>
              <a:t>Što je inspekcija?</a:t>
            </a:r>
            <a:endParaRPr dirty="0"/>
          </a:p>
        </p:txBody>
      </p:sp>
      <p:sp>
        <p:nvSpPr>
          <p:cNvPr id="93" name="Google Shape;93;p17">
            <a:extLst>
              <a:ext uri="{FF2B5EF4-FFF2-40B4-BE49-F238E27FC236}">
                <a16:creationId xmlns:a16="http://schemas.microsoft.com/office/drawing/2014/main" id="{2C3B7EBE-87FD-501B-0D19-004C61AB630C}"/>
              </a:ext>
            </a:extLst>
          </p:cNvPr>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a:t>
            </a:fld>
            <a:endParaRPr/>
          </a:p>
        </p:txBody>
      </p:sp>
      <p:sp>
        <p:nvSpPr>
          <p:cNvPr id="4" name="Rounded Rectangle 11">
            <a:extLst>
              <a:ext uri="{FF2B5EF4-FFF2-40B4-BE49-F238E27FC236}">
                <a16:creationId xmlns:a16="http://schemas.microsoft.com/office/drawing/2014/main" id="{D805FA7D-12A6-B114-1788-32C47B4635E3}"/>
              </a:ext>
            </a:extLst>
          </p:cNvPr>
          <p:cNvSpPr/>
          <p:nvPr/>
        </p:nvSpPr>
        <p:spPr bwMode="auto">
          <a:xfrm>
            <a:off x="617343" y="1154445"/>
            <a:ext cx="7488832" cy="1770698"/>
          </a:xfrm>
          <a:prstGeom prst="roundRect">
            <a:avLst/>
          </a:prstGeom>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spAutoFit/>
          </a:bodyPr>
          <a:lstStyle/>
          <a:p>
            <a:pPr algn="just" fontAlgn="base">
              <a:spcBef>
                <a:spcPct val="0"/>
              </a:spcBef>
              <a:spcAft>
                <a:spcPct val="0"/>
              </a:spcAft>
            </a:pPr>
            <a:r>
              <a:rPr lang="hr-HR" sz="2000" dirty="0">
                <a:solidFill>
                  <a:schemeClr val="tx1"/>
                </a:solidFill>
              </a:rPr>
              <a:t>Provjera </a:t>
            </a:r>
            <a:r>
              <a:rPr lang="hr-HR" sz="2000" dirty="0">
                <a:solidFill>
                  <a:srgbClr val="FF0000"/>
                </a:solidFill>
              </a:rPr>
              <a:t>proizvoda, procesa, usluge ili instalacije ili njihovog oblikovanja </a:t>
            </a:r>
            <a:r>
              <a:rPr lang="hr-HR" sz="2000" dirty="0">
                <a:solidFill>
                  <a:schemeClr val="tx1"/>
                </a:solidFill>
              </a:rPr>
              <a:t>te utvrđivanje njihove sukladnosti s posebnim zahtjevima ili, na temelju stručne prosudbe, s općim zahtjevima.</a:t>
            </a:r>
          </a:p>
          <a:p>
            <a:pPr algn="r" fontAlgn="base">
              <a:spcBef>
                <a:spcPct val="0"/>
              </a:spcBef>
              <a:spcAft>
                <a:spcPct val="0"/>
              </a:spcAft>
            </a:pPr>
            <a:r>
              <a:rPr lang="hr-HR" dirty="0"/>
              <a:t>HRN EN ISO/IEC 17020:2012, 3.1</a:t>
            </a:r>
          </a:p>
        </p:txBody>
      </p:sp>
      <p:sp>
        <p:nvSpPr>
          <p:cNvPr id="5" name="Rounded Rectangle 11">
            <a:extLst>
              <a:ext uri="{FF2B5EF4-FFF2-40B4-BE49-F238E27FC236}">
                <a16:creationId xmlns:a16="http://schemas.microsoft.com/office/drawing/2014/main" id="{46E4E9C6-EF28-3959-FE3C-F708F5D9E501}"/>
              </a:ext>
            </a:extLst>
          </p:cNvPr>
          <p:cNvSpPr/>
          <p:nvPr/>
        </p:nvSpPr>
        <p:spPr bwMode="auto">
          <a:xfrm>
            <a:off x="617343" y="3103706"/>
            <a:ext cx="7488832" cy="1430179"/>
          </a:xfrm>
          <a:prstGeom prst="roundRect">
            <a:avLst/>
          </a:prstGeom>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spAutoFit/>
          </a:bodyPr>
          <a:lstStyle/>
          <a:p>
            <a:pPr algn="just" fontAlgn="base">
              <a:spcBef>
                <a:spcPct val="0"/>
              </a:spcBef>
              <a:spcAft>
                <a:spcPct val="0"/>
              </a:spcAft>
            </a:pPr>
            <a:r>
              <a:rPr lang="hr-HR" sz="2000" dirty="0">
                <a:solidFill>
                  <a:schemeClr val="tx1"/>
                </a:solidFill>
              </a:rPr>
              <a:t>Provjera </a:t>
            </a:r>
            <a:r>
              <a:rPr lang="hr-HR" sz="2000" dirty="0">
                <a:solidFill>
                  <a:srgbClr val="00B050"/>
                </a:solidFill>
              </a:rPr>
              <a:t>predmeta</a:t>
            </a:r>
            <a:r>
              <a:rPr lang="hr-HR" sz="2000" dirty="0">
                <a:solidFill>
                  <a:srgbClr val="FF0000"/>
                </a:solidFill>
              </a:rPr>
              <a:t> </a:t>
            </a:r>
            <a:r>
              <a:rPr lang="hr-HR" sz="2000" dirty="0">
                <a:solidFill>
                  <a:schemeClr val="tx1"/>
                </a:solidFill>
              </a:rPr>
              <a:t>i utvrđivanje njegove sukladnosti s posebnim zahtjevima ili, na temelju stručne prosudbe, s općim zahtjevima.</a:t>
            </a:r>
          </a:p>
          <a:p>
            <a:pPr algn="r" fontAlgn="base">
              <a:spcBef>
                <a:spcPct val="0"/>
              </a:spcBef>
              <a:spcAft>
                <a:spcPct val="0"/>
              </a:spcAft>
            </a:pPr>
            <a:r>
              <a:rPr lang="hr-HR" dirty="0"/>
              <a:t>HRN EN ISO/IEC 17020:2026, 3.1</a:t>
            </a:r>
          </a:p>
        </p:txBody>
      </p:sp>
    </p:spTree>
    <p:extLst>
      <p:ext uri="{BB962C8B-B14F-4D97-AF65-F5344CB8AC3E}">
        <p14:creationId xmlns:p14="http://schemas.microsoft.com/office/powerpoint/2010/main" val="258048295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90">
          <a:extLst>
            <a:ext uri="{FF2B5EF4-FFF2-40B4-BE49-F238E27FC236}">
              <a16:creationId xmlns:a16="http://schemas.microsoft.com/office/drawing/2014/main" id="{64D832E0-2492-557C-EA76-1F96C24CAAC3}"/>
            </a:ext>
          </a:extLst>
        </p:cNvPr>
        <p:cNvGrpSpPr/>
        <p:nvPr/>
      </p:nvGrpSpPr>
      <p:grpSpPr>
        <a:xfrm>
          <a:off x="0" y="0"/>
          <a:ext cx="0" cy="0"/>
          <a:chOff x="0" y="0"/>
          <a:chExt cx="0" cy="0"/>
        </a:xfrm>
      </p:grpSpPr>
      <p:sp>
        <p:nvSpPr>
          <p:cNvPr id="91" name="Google Shape;91;p17">
            <a:extLst>
              <a:ext uri="{FF2B5EF4-FFF2-40B4-BE49-F238E27FC236}">
                <a16:creationId xmlns:a16="http://schemas.microsoft.com/office/drawing/2014/main" id="{C6F56EB5-A0BC-44C4-AD01-3D71501A6A6C}"/>
              </a:ext>
            </a:extLst>
          </p:cNvPr>
          <p:cNvSpPr txBox="1">
            <a:spLocks noGrp="1"/>
          </p:cNvSpPr>
          <p:nvPr>
            <p:ph type="title"/>
          </p:nvPr>
        </p:nvSpPr>
        <p:spPr>
          <a:xfrm>
            <a:off x="1037875" y="420364"/>
            <a:ext cx="7068300" cy="396300"/>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hr-HR" dirty="0"/>
              <a:t>PROCESNI ZAHTJEVI</a:t>
            </a:r>
            <a:endParaRPr dirty="0"/>
          </a:p>
        </p:txBody>
      </p:sp>
      <p:sp>
        <p:nvSpPr>
          <p:cNvPr id="93" name="Google Shape;93;p17">
            <a:extLst>
              <a:ext uri="{FF2B5EF4-FFF2-40B4-BE49-F238E27FC236}">
                <a16:creationId xmlns:a16="http://schemas.microsoft.com/office/drawing/2014/main" id="{6E84D082-B7C6-7FCA-8FBA-5EBC237DA4CC}"/>
              </a:ext>
            </a:extLst>
          </p:cNvPr>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30</a:t>
            </a:fld>
            <a:endParaRPr/>
          </a:p>
        </p:txBody>
      </p:sp>
      <p:sp>
        <p:nvSpPr>
          <p:cNvPr id="2" name="TekstniOkvir 1">
            <a:extLst>
              <a:ext uri="{FF2B5EF4-FFF2-40B4-BE49-F238E27FC236}">
                <a16:creationId xmlns:a16="http://schemas.microsoft.com/office/drawing/2014/main" id="{ACE9ADAE-970D-3E20-60E8-450ABC21FF2B}"/>
              </a:ext>
            </a:extLst>
          </p:cNvPr>
          <p:cNvSpPr txBox="1"/>
          <p:nvPr/>
        </p:nvSpPr>
        <p:spPr>
          <a:xfrm>
            <a:off x="617342" y="1089891"/>
            <a:ext cx="7068299" cy="3785652"/>
          </a:xfrm>
          <a:prstGeom prst="rect">
            <a:avLst/>
          </a:prstGeom>
          <a:noFill/>
        </p:spPr>
        <p:txBody>
          <a:bodyPr wrap="square" rtlCol="0">
            <a:spAutoFit/>
          </a:bodyPr>
          <a:lstStyle/>
          <a:p>
            <a:pPr algn="just"/>
            <a:r>
              <a:rPr lang="hr-HR" b="1" dirty="0">
                <a:solidFill>
                  <a:srgbClr val="0070C0"/>
                </a:solidFill>
              </a:rPr>
              <a:t>Inspekcijski zapisi</a:t>
            </a:r>
          </a:p>
          <a:p>
            <a:pPr algn="just"/>
            <a:endParaRPr lang="hr-HR" b="1" dirty="0">
              <a:solidFill>
                <a:srgbClr val="0070C0"/>
              </a:solidFill>
            </a:endParaRPr>
          </a:p>
          <a:p>
            <a:pPr algn="just"/>
            <a:r>
              <a:rPr lang="hr-HR" sz="1700" i="1" dirty="0">
                <a:solidFill>
                  <a:srgbClr val="00B050"/>
                </a:solidFill>
              </a:rPr>
              <a:t>7.4.1 Zapažanja ili podaci dobiveni tijekom inspekcija moraju se pravodobno zapisivati kako bi se spriječio gubitak relevantnih informacija. Izračuni i prijenosi podataka moraju se provjeravati na odgovarajući i sustavan način.</a:t>
            </a:r>
          </a:p>
          <a:p>
            <a:pPr algn="just"/>
            <a:endParaRPr lang="hr-HR" sz="1700" i="1" dirty="0">
              <a:solidFill>
                <a:srgbClr val="00B050"/>
              </a:solidFill>
            </a:endParaRPr>
          </a:p>
          <a:p>
            <a:pPr algn="just"/>
            <a:r>
              <a:rPr lang="hr-HR" sz="1700" i="1" dirty="0">
                <a:solidFill>
                  <a:srgbClr val="00B050"/>
                </a:solidFill>
              </a:rPr>
              <a:t>NAPOMENA: Podaci mogu uključivati tekstualne zapise, digitalne podatke i bilo što drugo što se prenosi s jedne (fizičke ili digitalne) lokacije na drugu, gdje mogu nastati pogreške.</a:t>
            </a:r>
          </a:p>
          <a:p>
            <a:pPr algn="just"/>
            <a:endParaRPr lang="hr-HR" sz="1700" i="1" dirty="0">
              <a:solidFill>
                <a:srgbClr val="00B050"/>
              </a:solidFill>
            </a:endParaRPr>
          </a:p>
          <a:p>
            <a:pPr algn="just"/>
            <a:r>
              <a:rPr lang="hr-HR" sz="1700" i="1" dirty="0"/>
              <a:t>7.4.2 Inspekcijsko tijelo mora voditi zapise kako bi dokazalo djelotvorno provođenje inspekcijskih postupaka i omogućilo vrednovanje inspekcijskog procesa.</a:t>
            </a:r>
          </a:p>
        </p:txBody>
      </p:sp>
    </p:spTree>
    <p:extLst>
      <p:ext uri="{BB962C8B-B14F-4D97-AF65-F5344CB8AC3E}">
        <p14:creationId xmlns:p14="http://schemas.microsoft.com/office/powerpoint/2010/main" val="379342081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90">
          <a:extLst>
            <a:ext uri="{FF2B5EF4-FFF2-40B4-BE49-F238E27FC236}">
              <a16:creationId xmlns:a16="http://schemas.microsoft.com/office/drawing/2014/main" id="{B604C045-4972-4CB8-7273-6A9A4638E7A7}"/>
            </a:ext>
          </a:extLst>
        </p:cNvPr>
        <p:cNvGrpSpPr/>
        <p:nvPr/>
      </p:nvGrpSpPr>
      <p:grpSpPr>
        <a:xfrm>
          <a:off x="0" y="0"/>
          <a:ext cx="0" cy="0"/>
          <a:chOff x="0" y="0"/>
          <a:chExt cx="0" cy="0"/>
        </a:xfrm>
      </p:grpSpPr>
      <p:sp>
        <p:nvSpPr>
          <p:cNvPr id="91" name="Google Shape;91;p17">
            <a:extLst>
              <a:ext uri="{FF2B5EF4-FFF2-40B4-BE49-F238E27FC236}">
                <a16:creationId xmlns:a16="http://schemas.microsoft.com/office/drawing/2014/main" id="{DA8D3360-346D-3A62-733E-3181D2F19C34}"/>
              </a:ext>
            </a:extLst>
          </p:cNvPr>
          <p:cNvSpPr txBox="1">
            <a:spLocks noGrp="1"/>
          </p:cNvSpPr>
          <p:nvPr>
            <p:ph type="title"/>
          </p:nvPr>
        </p:nvSpPr>
        <p:spPr>
          <a:xfrm>
            <a:off x="1037875" y="420364"/>
            <a:ext cx="7068300" cy="396300"/>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hr-HR" dirty="0"/>
              <a:t>PROCESNI ZAHTJEVI</a:t>
            </a:r>
            <a:endParaRPr dirty="0"/>
          </a:p>
        </p:txBody>
      </p:sp>
      <p:sp>
        <p:nvSpPr>
          <p:cNvPr id="93" name="Google Shape;93;p17">
            <a:extLst>
              <a:ext uri="{FF2B5EF4-FFF2-40B4-BE49-F238E27FC236}">
                <a16:creationId xmlns:a16="http://schemas.microsoft.com/office/drawing/2014/main" id="{E6379470-13F4-7260-6D4E-124C26F147BE}"/>
              </a:ext>
            </a:extLst>
          </p:cNvPr>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31</a:t>
            </a:fld>
            <a:endParaRPr/>
          </a:p>
        </p:txBody>
      </p:sp>
      <p:sp>
        <p:nvSpPr>
          <p:cNvPr id="2" name="TekstniOkvir 1">
            <a:extLst>
              <a:ext uri="{FF2B5EF4-FFF2-40B4-BE49-F238E27FC236}">
                <a16:creationId xmlns:a16="http://schemas.microsoft.com/office/drawing/2014/main" id="{B8823DF8-31EA-49A0-1E46-88008F3050FF}"/>
              </a:ext>
            </a:extLst>
          </p:cNvPr>
          <p:cNvSpPr txBox="1"/>
          <p:nvPr/>
        </p:nvSpPr>
        <p:spPr>
          <a:xfrm>
            <a:off x="617342" y="1089891"/>
            <a:ext cx="7068299" cy="3139321"/>
          </a:xfrm>
          <a:prstGeom prst="rect">
            <a:avLst/>
          </a:prstGeom>
          <a:noFill/>
        </p:spPr>
        <p:txBody>
          <a:bodyPr wrap="square" rtlCol="0">
            <a:spAutoFit/>
          </a:bodyPr>
          <a:lstStyle/>
          <a:p>
            <a:pPr algn="just"/>
            <a:r>
              <a:rPr lang="hr-HR" b="1" dirty="0">
                <a:solidFill>
                  <a:srgbClr val="0070C0"/>
                </a:solidFill>
              </a:rPr>
              <a:t>Inspekcijski zapisi</a:t>
            </a:r>
          </a:p>
          <a:p>
            <a:pPr algn="just"/>
            <a:endParaRPr lang="hr-HR" b="1" dirty="0">
              <a:solidFill>
                <a:srgbClr val="0070C0"/>
              </a:solidFill>
            </a:endParaRPr>
          </a:p>
          <a:p>
            <a:pPr algn="just"/>
            <a:r>
              <a:rPr lang="hr-HR" i="1" dirty="0">
                <a:solidFill>
                  <a:srgbClr val="00B050"/>
                </a:solidFill>
              </a:rPr>
              <a:t>7.4.3 Zapisi moraju identificirati opremu koja ima značajan utjecaj na rezultat inspekcije, datum njezine uporabe za svaku inspekcijsku aktivnost te, kada je relevantno, uvjete (npr. okolišne) pod kojima je oprema korištena.</a:t>
            </a:r>
          </a:p>
          <a:p>
            <a:pPr algn="just"/>
            <a:endParaRPr lang="hr-HR" i="1" dirty="0">
              <a:solidFill>
                <a:srgbClr val="00B050"/>
              </a:solidFill>
            </a:endParaRPr>
          </a:p>
          <a:p>
            <a:pPr algn="just"/>
            <a:r>
              <a:rPr lang="hr-HR" i="1" dirty="0">
                <a:solidFill>
                  <a:srgbClr val="00B050"/>
                </a:solidFill>
              </a:rPr>
              <a:t>7.4.4 Inspekcijsko tijelo mora osigurati da se izmjene u zapisima o inspekciji mogu pratiti do prethodnih verzija ili izvornih zapažanja. Moraju se čuvati i izvorni i izmijenjeni podaci i datoteke, uključujući datum.</a:t>
            </a:r>
          </a:p>
        </p:txBody>
      </p:sp>
    </p:spTree>
    <p:extLst>
      <p:ext uri="{BB962C8B-B14F-4D97-AF65-F5344CB8AC3E}">
        <p14:creationId xmlns:p14="http://schemas.microsoft.com/office/powerpoint/2010/main" val="51539631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90">
          <a:extLst>
            <a:ext uri="{FF2B5EF4-FFF2-40B4-BE49-F238E27FC236}">
              <a16:creationId xmlns:a16="http://schemas.microsoft.com/office/drawing/2014/main" id="{27542FEE-265E-AE4C-2162-F686C2317FEF}"/>
            </a:ext>
          </a:extLst>
        </p:cNvPr>
        <p:cNvGrpSpPr/>
        <p:nvPr/>
      </p:nvGrpSpPr>
      <p:grpSpPr>
        <a:xfrm>
          <a:off x="0" y="0"/>
          <a:ext cx="0" cy="0"/>
          <a:chOff x="0" y="0"/>
          <a:chExt cx="0" cy="0"/>
        </a:xfrm>
      </p:grpSpPr>
      <p:sp>
        <p:nvSpPr>
          <p:cNvPr id="91" name="Google Shape;91;p17">
            <a:extLst>
              <a:ext uri="{FF2B5EF4-FFF2-40B4-BE49-F238E27FC236}">
                <a16:creationId xmlns:a16="http://schemas.microsoft.com/office/drawing/2014/main" id="{55887DB0-2DAA-F832-2401-050760D55EED}"/>
              </a:ext>
            </a:extLst>
          </p:cNvPr>
          <p:cNvSpPr txBox="1">
            <a:spLocks noGrp="1"/>
          </p:cNvSpPr>
          <p:nvPr>
            <p:ph type="title"/>
          </p:nvPr>
        </p:nvSpPr>
        <p:spPr>
          <a:xfrm>
            <a:off x="1037875" y="420364"/>
            <a:ext cx="7068300" cy="396300"/>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hr-HR" dirty="0"/>
              <a:t>PROCESNI ZAHTJEVI</a:t>
            </a:r>
            <a:endParaRPr dirty="0"/>
          </a:p>
        </p:txBody>
      </p:sp>
      <p:sp>
        <p:nvSpPr>
          <p:cNvPr id="93" name="Google Shape;93;p17">
            <a:extLst>
              <a:ext uri="{FF2B5EF4-FFF2-40B4-BE49-F238E27FC236}">
                <a16:creationId xmlns:a16="http://schemas.microsoft.com/office/drawing/2014/main" id="{9F7E727C-C9A4-D77D-75CF-290DB711E9A2}"/>
              </a:ext>
            </a:extLst>
          </p:cNvPr>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32</a:t>
            </a:fld>
            <a:endParaRPr/>
          </a:p>
        </p:txBody>
      </p:sp>
      <p:sp>
        <p:nvSpPr>
          <p:cNvPr id="2" name="TekstniOkvir 1">
            <a:extLst>
              <a:ext uri="{FF2B5EF4-FFF2-40B4-BE49-F238E27FC236}">
                <a16:creationId xmlns:a16="http://schemas.microsoft.com/office/drawing/2014/main" id="{26725B93-59BD-2081-AE40-39B6DE5C7F09}"/>
              </a:ext>
            </a:extLst>
          </p:cNvPr>
          <p:cNvSpPr txBox="1"/>
          <p:nvPr/>
        </p:nvSpPr>
        <p:spPr>
          <a:xfrm>
            <a:off x="617342" y="1089891"/>
            <a:ext cx="7068299" cy="3416320"/>
          </a:xfrm>
          <a:prstGeom prst="rect">
            <a:avLst/>
          </a:prstGeom>
          <a:noFill/>
        </p:spPr>
        <p:txBody>
          <a:bodyPr wrap="square" rtlCol="0">
            <a:spAutoFit/>
          </a:bodyPr>
          <a:lstStyle/>
          <a:p>
            <a:pPr algn="just"/>
            <a:r>
              <a:rPr lang="hr-HR" b="1" dirty="0">
                <a:solidFill>
                  <a:srgbClr val="00B050"/>
                </a:solidFill>
              </a:rPr>
              <a:t>Nadzor nad podacima i informacijama (NOVO!)</a:t>
            </a:r>
          </a:p>
          <a:p>
            <a:pPr algn="just"/>
            <a:endParaRPr lang="hr-HR" b="1" dirty="0">
              <a:solidFill>
                <a:srgbClr val="0070C0"/>
              </a:solidFill>
            </a:endParaRPr>
          </a:p>
          <a:p>
            <a:pPr algn="just"/>
            <a:r>
              <a:rPr lang="hr-HR" i="1" dirty="0">
                <a:solidFill>
                  <a:srgbClr val="00B050"/>
                </a:solidFill>
              </a:rPr>
              <a:t>7.5.1 Sustav inspekcijskog tijela koji se koristi za prikupljanje, obradu, zapisivanje, izvještavanje, pohranu ili dohvat podataka relevantnih za inspekcijske aktivnosti mora biti </a:t>
            </a:r>
            <a:r>
              <a:rPr lang="hr-HR" i="1" dirty="0" err="1">
                <a:solidFill>
                  <a:srgbClr val="00B050"/>
                </a:solidFill>
              </a:rPr>
              <a:t>validiran</a:t>
            </a:r>
            <a:r>
              <a:rPr lang="hr-HR" i="1" dirty="0">
                <a:solidFill>
                  <a:srgbClr val="00B050"/>
                </a:solidFill>
              </a:rPr>
              <a:t>. Svaka promjena, uključujući konfiguraciju softvera inspekcijskog tijela ili izmjene komercijalnog gotovog softvera (COTS), mora biti odobrena, dokumentirana i </a:t>
            </a:r>
            <a:r>
              <a:rPr lang="hr-HR" i="1" dirty="0" err="1">
                <a:solidFill>
                  <a:srgbClr val="00B050"/>
                </a:solidFill>
              </a:rPr>
              <a:t>validirana</a:t>
            </a:r>
            <a:r>
              <a:rPr lang="hr-HR" i="1" dirty="0">
                <a:solidFill>
                  <a:srgbClr val="00B050"/>
                </a:solidFill>
              </a:rPr>
              <a:t> prije uvođenja.</a:t>
            </a:r>
          </a:p>
          <a:p>
            <a:pPr algn="just"/>
            <a:endParaRPr lang="hr-HR" i="1" dirty="0">
              <a:solidFill>
                <a:srgbClr val="00B050"/>
              </a:solidFill>
            </a:endParaRPr>
          </a:p>
          <a:p>
            <a:pPr algn="just"/>
            <a:r>
              <a:rPr lang="hr-HR" i="1" dirty="0">
                <a:solidFill>
                  <a:srgbClr val="00B050"/>
                </a:solidFill>
              </a:rPr>
              <a:t>NAPOMENA: Komercijalni gotovi softver u općoj uporabi unutar predviđenog područja primjene može se smatrati dovoljno </a:t>
            </a:r>
            <a:r>
              <a:rPr lang="hr-HR" i="1" dirty="0" err="1">
                <a:solidFill>
                  <a:srgbClr val="00B050"/>
                </a:solidFill>
              </a:rPr>
              <a:t>validiranim</a:t>
            </a:r>
            <a:r>
              <a:rPr lang="hr-HR" i="1" dirty="0">
                <a:solidFill>
                  <a:srgbClr val="00B050"/>
                </a:solidFill>
              </a:rPr>
              <a:t>.</a:t>
            </a:r>
          </a:p>
        </p:txBody>
      </p:sp>
    </p:spTree>
    <p:extLst>
      <p:ext uri="{BB962C8B-B14F-4D97-AF65-F5344CB8AC3E}">
        <p14:creationId xmlns:p14="http://schemas.microsoft.com/office/powerpoint/2010/main" val="181065553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90">
          <a:extLst>
            <a:ext uri="{FF2B5EF4-FFF2-40B4-BE49-F238E27FC236}">
              <a16:creationId xmlns:a16="http://schemas.microsoft.com/office/drawing/2014/main" id="{44816EC6-D16D-97ED-3BCB-3A2C821792ED}"/>
            </a:ext>
          </a:extLst>
        </p:cNvPr>
        <p:cNvGrpSpPr/>
        <p:nvPr/>
      </p:nvGrpSpPr>
      <p:grpSpPr>
        <a:xfrm>
          <a:off x="0" y="0"/>
          <a:ext cx="0" cy="0"/>
          <a:chOff x="0" y="0"/>
          <a:chExt cx="0" cy="0"/>
        </a:xfrm>
      </p:grpSpPr>
      <p:sp>
        <p:nvSpPr>
          <p:cNvPr id="91" name="Google Shape;91;p17">
            <a:extLst>
              <a:ext uri="{FF2B5EF4-FFF2-40B4-BE49-F238E27FC236}">
                <a16:creationId xmlns:a16="http://schemas.microsoft.com/office/drawing/2014/main" id="{3262A373-EB87-8BC8-3186-4A5BB4A57EB6}"/>
              </a:ext>
            </a:extLst>
          </p:cNvPr>
          <p:cNvSpPr txBox="1">
            <a:spLocks noGrp="1"/>
          </p:cNvSpPr>
          <p:nvPr>
            <p:ph type="title"/>
          </p:nvPr>
        </p:nvSpPr>
        <p:spPr>
          <a:xfrm>
            <a:off x="1037875" y="420364"/>
            <a:ext cx="7068300" cy="396300"/>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hr-HR" dirty="0"/>
              <a:t>PROCESNI ZAHTJEVI</a:t>
            </a:r>
            <a:endParaRPr dirty="0"/>
          </a:p>
        </p:txBody>
      </p:sp>
      <p:sp>
        <p:nvSpPr>
          <p:cNvPr id="93" name="Google Shape;93;p17">
            <a:extLst>
              <a:ext uri="{FF2B5EF4-FFF2-40B4-BE49-F238E27FC236}">
                <a16:creationId xmlns:a16="http://schemas.microsoft.com/office/drawing/2014/main" id="{606E118B-DC6F-FB08-FB7D-1A2BAC34A778}"/>
              </a:ext>
            </a:extLst>
          </p:cNvPr>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33</a:t>
            </a:fld>
            <a:endParaRPr/>
          </a:p>
        </p:txBody>
      </p:sp>
      <p:sp>
        <p:nvSpPr>
          <p:cNvPr id="2" name="TekstniOkvir 1">
            <a:extLst>
              <a:ext uri="{FF2B5EF4-FFF2-40B4-BE49-F238E27FC236}">
                <a16:creationId xmlns:a16="http://schemas.microsoft.com/office/drawing/2014/main" id="{2626115F-0A62-7FBD-FFF1-80A2671D71CA}"/>
              </a:ext>
            </a:extLst>
          </p:cNvPr>
          <p:cNvSpPr txBox="1"/>
          <p:nvPr/>
        </p:nvSpPr>
        <p:spPr>
          <a:xfrm>
            <a:off x="617342" y="1089891"/>
            <a:ext cx="7068299" cy="2862322"/>
          </a:xfrm>
          <a:prstGeom prst="rect">
            <a:avLst/>
          </a:prstGeom>
          <a:noFill/>
        </p:spPr>
        <p:txBody>
          <a:bodyPr wrap="square" rtlCol="0">
            <a:spAutoFit/>
          </a:bodyPr>
          <a:lstStyle/>
          <a:p>
            <a:pPr algn="just"/>
            <a:endParaRPr lang="hr-HR" b="1" dirty="0">
              <a:solidFill>
                <a:srgbClr val="0070C0"/>
              </a:solidFill>
            </a:endParaRPr>
          </a:p>
          <a:p>
            <a:pPr algn="just"/>
            <a:r>
              <a:rPr lang="hr-HR" i="1" dirty="0">
                <a:solidFill>
                  <a:srgbClr val="00B050"/>
                </a:solidFill>
              </a:rPr>
              <a:t>7.5.2 Tehnički podaci i zapisi o inspekciji moraju:</a:t>
            </a:r>
          </a:p>
          <a:p>
            <a:pPr algn="just"/>
            <a:endParaRPr lang="hr-HR" i="1" dirty="0">
              <a:solidFill>
                <a:srgbClr val="00B050"/>
              </a:solidFill>
            </a:endParaRPr>
          </a:p>
          <a:p>
            <a:pPr marL="342900" indent="-342900" algn="just">
              <a:buAutoNum type="alphaLcParenR"/>
            </a:pPr>
            <a:r>
              <a:rPr lang="hr-HR" i="1" dirty="0">
                <a:solidFill>
                  <a:srgbClr val="00B050"/>
                </a:solidFill>
              </a:rPr>
              <a:t>biti zaštićeni od neovlaštenog pristupa, izmjena i gubitka;</a:t>
            </a:r>
          </a:p>
          <a:p>
            <a:pPr marL="342900" indent="-342900" algn="just">
              <a:buAutoNum type="alphaLcParenR"/>
            </a:pPr>
            <a:endParaRPr lang="hr-HR" i="1" dirty="0">
              <a:solidFill>
                <a:srgbClr val="00B050"/>
              </a:solidFill>
            </a:endParaRPr>
          </a:p>
          <a:p>
            <a:pPr marL="342900" indent="-342900" algn="just">
              <a:buAutoNum type="alphaLcParenR"/>
            </a:pPr>
            <a:r>
              <a:rPr lang="hr-HR" i="1" dirty="0">
                <a:solidFill>
                  <a:srgbClr val="00B050"/>
                </a:solidFill>
              </a:rPr>
              <a:t>se održavati na način koji osigurava cjelovitost i sigurnost podataka i informacija;</a:t>
            </a:r>
          </a:p>
          <a:p>
            <a:pPr marL="342900" indent="-342900" algn="just">
              <a:buAutoNum type="alphaLcParenR"/>
            </a:pPr>
            <a:endParaRPr lang="hr-HR" i="1" dirty="0">
              <a:solidFill>
                <a:srgbClr val="00B050"/>
              </a:solidFill>
            </a:endParaRPr>
          </a:p>
          <a:p>
            <a:pPr marL="342900" indent="-342900" algn="just">
              <a:buAutoNum type="alphaLcParenR"/>
            </a:pPr>
            <a:r>
              <a:rPr lang="hr-HR" i="1" dirty="0">
                <a:solidFill>
                  <a:srgbClr val="00B050"/>
                </a:solidFill>
              </a:rPr>
              <a:t>sadržavati informacije o kvarovima sustava te odgovarajuće trenutne i popravne radnje.</a:t>
            </a:r>
          </a:p>
        </p:txBody>
      </p:sp>
    </p:spTree>
    <p:extLst>
      <p:ext uri="{BB962C8B-B14F-4D97-AF65-F5344CB8AC3E}">
        <p14:creationId xmlns:p14="http://schemas.microsoft.com/office/powerpoint/2010/main" val="17533456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90">
          <a:extLst>
            <a:ext uri="{FF2B5EF4-FFF2-40B4-BE49-F238E27FC236}">
              <a16:creationId xmlns:a16="http://schemas.microsoft.com/office/drawing/2014/main" id="{DC945915-5197-54CB-D93E-98A164308A10}"/>
            </a:ext>
          </a:extLst>
        </p:cNvPr>
        <p:cNvGrpSpPr/>
        <p:nvPr/>
      </p:nvGrpSpPr>
      <p:grpSpPr>
        <a:xfrm>
          <a:off x="0" y="0"/>
          <a:ext cx="0" cy="0"/>
          <a:chOff x="0" y="0"/>
          <a:chExt cx="0" cy="0"/>
        </a:xfrm>
      </p:grpSpPr>
      <p:sp>
        <p:nvSpPr>
          <p:cNvPr id="91" name="Google Shape;91;p17">
            <a:extLst>
              <a:ext uri="{FF2B5EF4-FFF2-40B4-BE49-F238E27FC236}">
                <a16:creationId xmlns:a16="http://schemas.microsoft.com/office/drawing/2014/main" id="{36A85A07-C150-D6E7-8209-69110E85EA53}"/>
              </a:ext>
            </a:extLst>
          </p:cNvPr>
          <p:cNvSpPr txBox="1">
            <a:spLocks noGrp="1"/>
          </p:cNvSpPr>
          <p:nvPr>
            <p:ph type="title"/>
          </p:nvPr>
        </p:nvSpPr>
        <p:spPr>
          <a:xfrm>
            <a:off x="1037875" y="420364"/>
            <a:ext cx="7068300" cy="396300"/>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hr-HR" dirty="0"/>
              <a:t>PROCESNI ZAHTJEVI</a:t>
            </a:r>
            <a:endParaRPr dirty="0"/>
          </a:p>
        </p:txBody>
      </p:sp>
      <p:sp>
        <p:nvSpPr>
          <p:cNvPr id="93" name="Google Shape;93;p17">
            <a:extLst>
              <a:ext uri="{FF2B5EF4-FFF2-40B4-BE49-F238E27FC236}">
                <a16:creationId xmlns:a16="http://schemas.microsoft.com/office/drawing/2014/main" id="{8387B746-81E6-854B-E94A-A7347972B59D}"/>
              </a:ext>
            </a:extLst>
          </p:cNvPr>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34</a:t>
            </a:fld>
            <a:endParaRPr/>
          </a:p>
        </p:txBody>
      </p:sp>
      <p:sp>
        <p:nvSpPr>
          <p:cNvPr id="2" name="TekstniOkvir 1">
            <a:extLst>
              <a:ext uri="{FF2B5EF4-FFF2-40B4-BE49-F238E27FC236}">
                <a16:creationId xmlns:a16="http://schemas.microsoft.com/office/drawing/2014/main" id="{731E2040-9030-B5F5-9E1A-7121C4F3D7ED}"/>
              </a:ext>
            </a:extLst>
          </p:cNvPr>
          <p:cNvSpPr txBox="1"/>
          <p:nvPr/>
        </p:nvSpPr>
        <p:spPr>
          <a:xfrm>
            <a:off x="617342" y="1089891"/>
            <a:ext cx="7068299" cy="646331"/>
          </a:xfrm>
          <a:prstGeom prst="rect">
            <a:avLst/>
          </a:prstGeom>
          <a:noFill/>
        </p:spPr>
        <p:txBody>
          <a:bodyPr wrap="square" rtlCol="0">
            <a:spAutoFit/>
          </a:bodyPr>
          <a:lstStyle/>
          <a:p>
            <a:pPr algn="just"/>
            <a:r>
              <a:rPr lang="hr-HR" b="1" dirty="0">
                <a:solidFill>
                  <a:srgbClr val="0070C0"/>
                </a:solidFill>
              </a:rPr>
              <a:t>Inspekcijski izvještaj i inspekcijski certifikat</a:t>
            </a:r>
          </a:p>
          <a:p>
            <a:pPr algn="just"/>
            <a:endParaRPr lang="hr-HR" b="1" dirty="0">
              <a:solidFill>
                <a:srgbClr val="0070C0"/>
              </a:solidFill>
            </a:endParaRPr>
          </a:p>
        </p:txBody>
      </p:sp>
      <p:sp>
        <p:nvSpPr>
          <p:cNvPr id="3" name="Pravokutnik: zaobljeni kutovi 2">
            <a:extLst>
              <a:ext uri="{FF2B5EF4-FFF2-40B4-BE49-F238E27FC236}">
                <a16:creationId xmlns:a16="http://schemas.microsoft.com/office/drawing/2014/main" id="{91FD99D6-62DD-D268-D51A-359035A09270}"/>
              </a:ext>
            </a:extLst>
          </p:cNvPr>
          <p:cNvSpPr/>
          <p:nvPr/>
        </p:nvSpPr>
        <p:spPr>
          <a:xfrm>
            <a:off x="729672" y="1560944"/>
            <a:ext cx="3389745" cy="3362037"/>
          </a:xfrm>
          <a:prstGeom prst="roundRect">
            <a:avLst/>
          </a:prstGeom>
        </p:spPr>
        <p:style>
          <a:lnRef idx="2">
            <a:schemeClr val="accent6"/>
          </a:lnRef>
          <a:fillRef idx="1">
            <a:schemeClr val="lt1"/>
          </a:fillRef>
          <a:effectRef idx="0">
            <a:schemeClr val="accent6"/>
          </a:effectRef>
          <a:fontRef idx="minor">
            <a:schemeClr val="dk1"/>
          </a:fontRef>
        </p:style>
        <p:txBody>
          <a:bodyPr rtlCol="0" anchor="t"/>
          <a:lstStyle/>
          <a:p>
            <a:pPr marL="342900" indent="-342900">
              <a:buAutoNum type="alphaLcParenR"/>
            </a:pPr>
            <a:r>
              <a:rPr lang="hr-HR" sz="1600" dirty="0"/>
              <a:t>identifikacija inspekcijskog tijela</a:t>
            </a:r>
          </a:p>
          <a:p>
            <a:pPr marL="342900" indent="-342900">
              <a:buAutoNum type="alphaLcParenR"/>
            </a:pPr>
            <a:r>
              <a:rPr lang="hr-HR" sz="1600" dirty="0"/>
              <a:t>jedinstvena oznaka i datum izdanja</a:t>
            </a:r>
          </a:p>
          <a:p>
            <a:pPr marL="342900" indent="-342900">
              <a:buAutoNum type="alphaLcParenR"/>
            </a:pPr>
            <a:r>
              <a:rPr lang="hr-HR" sz="1600" dirty="0"/>
              <a:t>datum(i) inspekcije</a:t>
            </a:r>
          </a:p>
          <a:p>
            <a:pPr marL="342900" indent="-342900">
              <a:buAutoNum type="alphaLcParenR"/>
            </a:pPr>
            <a:r>
              <a:rPr lang="hr-HR" sz="1600" dirty="0"/>
              <a:t>identifikaciju predmeta inspekcije</a:t>
            </a:r>
          </a:p>
          <a:p>
            <a:pPr marL="342900" indent="-342900">
              <a:buAutoNum type="alphaLcParenR"/>
            </a:pPr>
            <a:r>
              <a:rPr lang="hr-HR" sz="1600" dirty="0"/>
              <a:t>potpis ili drugi dokaz odobrenja ovlaštene osobe</a:t>
            </a:r>
          </a:p>
          <a:p>
            <a:pPr marL="342900" indent="-342900">
              <a:buAutoNum type="alphaLcParenR"/>
            </a:pPr>
            <a:r>
              <a:rPr lang="hr-HR" sz="1600" dirty="0"/>
              <a:t>izjava o sukladnosti (gdje je primjenjivo)</a:t>
            </a:r>
          </a:p>
          <a:p>
            <a:pPr marL="342900" indent="-342900">
              <a:buAutoNum type="alphaLcParenR"/>
            </a:pPr>
            <a:r>
              <a:rPr lang="hr-HR" sz="1600" dirty="0"/>
              <a:t>rezultati inspekcije</a:t>
            </a:r>
          </a:p>
        </p:txBody>
      </p:sp>
      <p:sp>
        <p:nvSpPr>
          <p:cNvPr id="4" name="Pravokutnik: zaobljeni kutovi 3">
            <a:extLst>
              <a:ext uri="{FF2B5EF4-FFF2-40B4-BE49-F238E27FC236}">
                <a16:creationId xmlns:a16="http://schemas.microsoft.com/office/drawing/2014/main" id="{8EFAE769-103C-E61A-BDDF-5874C8C217D1}"/>
              </a:ext>
            </a:extLst>
          </p:cNvPr>
          <p:cNvSpPr/>
          <p:nvPr/>
        </p:nvSpPr>
        <p:spPr>
          <a:xfrm>
            <a:off x="4295896" y="1579202"/>
            <a:ext cx="4032288" cy="3411849"/>
          </a:xfrm>
          <a:prstGeom prst="roundRect">
            <a:avLst/>
          </a:prstGeom>
          <a:ln>
            <a:solidFill>
              <a:srgbClr val="00B050"/>
            </a:solidFill>
          </a:ln>
        </p:spPr>
        <p:style>
          <a:lnRef idx="2">
            <a:schemeClr val="accent6"/>
          </a:lnRef>
          <a:fillRef idx="1">
            <a:schemeClr val="lt1"/>
          </a:fillRef>
          <a:effectRef idx="0">
            <a:schemeClr val="accent6"/>
          </a:effectRef>
          <a:fontRef idx="minor">
            <a:schemeClr val="dk1"/>
          </a:fontRef>
        </p:style>
        <p:txBody>
          <a:bodyPr rtlCol="0" anchor="t"/>
          <a:lstStyle/>
          <a:p>
            <a:pPr marL="342900" indent="-342900">
              <a:buAutoNum type="alphaLcParenR"/>
            </a:pPr>
            <a:r>
              <a:rPr lang="hr-HR" sz="1600" dirty="0"/>
              <a:t>identifikacija inspekcijskog tijela</a:t>
            </a:r>
          </a:p>
          <a:p>
            <a:pPr marL="342900" indent="-342900">
              <a:buAutoNum type="alphaLcParenR"/>
            </a:pPr>
            <a:r>
              <a:rPr lang="hr-HR" sz="1600" dirty="0"/>
              <a:t>jedinstvena oznaka izvještaja </a:t>
            </a:r>
          </a:p>
          <a:p>
            <a:pPr marL="342900" indent="-342900">
              <a:buAutoNum type="alphaLcParenR"/>
            </a:pPr>
            <a:r>
              <a:rPr lang="hr-HR" sz="1600" dirty="0"/>
              <a:t>datum izdanja</a:t>
            </a:r>
          </a:p>
          <a:p>
            <a:pPr marL="342900" indent="-342900">
              <a:buAutoNum type="alphaLcParenR"/>
            </a:pPr>
            <a:r>
              <a:rPr lang="hr-HR" sz="1600" dirty="0"/>
              <a:t>datum(i) provedbe inspekcije</a:t>
            </a:r>
          </a:p>
          <a:p>
            <a:pPr marL="342900" indent="-342900">
              <a:buAutoNum type="alphaLcParenR"/>
            </a:pPr>
            <a:r>
              <a:rPr lang="hr-HR" sz="1600" dirty="0"/>
              <a:t>identifikaciju predmeta inspekcije</a:t>
            </a:r>
          </a:p>
          <a:p>
            <a:pPr marL="342900" indent="-342900">
              <a:buAutoNum type="alphaLcParenR"/>
            </a:pPr>
            <a:r>
              <a:rPr lang="hr-HR" sz="1600" dirty="0"/>
              <a:t>potpis ili drugi dokaz odobrenja ovlaštene osobe</a:t>
            </a:r>
          </a:p>
          <a:p>
            <a:pPr marL="342900" indent="-342900">
              <a:buAutoNum type="alphaLcParenR"/>
            </a:pPr>
            <a:r>
              <a:rPr lang="hr-HR" sz="1600" dirty="0"/>
              <a:t>izjava o sukladnosti (gdje je primjenjivo)</a:t>
            </a:r>
          </a:p>
          <a:p>
            <a:pPr marL="342900" indent="-342900">
              <a:buAutoNum type="alphaLcParenR"/>
            </a:pPr>
            <a:r>
              <a:rPr lang="hr-HR" sz="1600" dirty="0"/>
              <a:t>rezultati inspekcije</a:t>
            </a:r>
          </a:p>
          <a:p>
            <a:pPr marL="342900" indent="-342900">
              <a:buAutoNum type="alphaLcParenR"/>
            </a:pPr>
            <a:r>
              <a:rPr lang="hr-HR" sz="1600" dirty="0">
                <a:solidFill>
                  <a:srgbClr val="00B050"/>
                </a:solidFill>
              </a:rPr>
              <a:t>naziv objekta ili lokaciju inspekcije, kad je to bitno</a:t>
            </a:r>
          </a:p>
        </p:txBody>
      </p:sp>
    </p:spTree>
    <p:extLst>
      <p:ext uri="{BB962C8B-B14F-4D97-AF65-F5344CB8AC3E}">
        <p14:creationId xmlns:p14="http://schemas.microsoft.com/office/powerpoint/2010/main" val="398537506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90">
          <a:extLst>
            <a:ext uri="{FF2B5EF4-FFF2-40B4-BE49-F238E27FC236}">
              <a16:creationId xmlns:a16="http://schemas.microsoft.com/office/drawing/2014/main" id="{5EA67F05-C9DF-93EC-A525-65C43A211976}"/>
            </a:ext>
          </a:extLst>
        </p:cNvPr>
        <p:cNvGrpSpPr/>
        <p:nvPr/>
      </p:nvGrpSpPr>
      <p:grpSpPr>
        <a:xfrm>
          <a:off x="0" y="0"/>
          <a:ext cx="0" cy="0"/>
          <a:chOff x="0" y="0"/>
          <a:chExt cx="0" cy="0"/>
        </a:xfrm>
      </p:grpSpPr>
      <p:sp>
        <p:nvSpPr>
          <p:cNvPr id="91" name="Google Shape;91;p17">
            <a:extLst>
              <a:ext uri="{FF2B5EF4-FFF2-40B4-BE49-F238E27FC236}">
                <a16:creationId xmlns:a16="http://schemas.microsoft.com/office/drawing/2014/main" id="{0BD0D783-C408-B218-A293-08F3E8023F6B}"/>
              </a:ext>
            </a:extLst>
          </p:cNvPr>
          <p:cNvSpPr txBox="1">
            <a:spLocks noGrp="1"/>
          </p:cNvSpPr>
          <p:nvPr>
            <p:ph type="title"/>
          </p:nvPr>
        </p:nvSpPr>
        <p:spPr>
          <a:xfrm>
            <a:off x="1037875" y="420364"/>
            <a:ext cx="7068300" cy="396300"/>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hr-HR" dirty="0"/>
              <a:t>PROCESNI ZAHTJEVI</a:t>
            </a:r>
            <a:endParaRPr dirty="0"/>
          </a:p>
        </p:txBody>
      </p:sp>
      <p:sp>
        <p:nvSpPr>
          <p:cNvPr id="93" name="Google Shape;93;p17">
            <a:extLst>
              <a:ext uri="{FF2B5EF4-FFF2-40B4-BE49-F238E27FC236}">
                <a16:creationId xmlns:a16="http://schemas.microsoft.com/office/drawing/2014/main" id="{5B6BCB3E-58FA-CFBE-5520-5185E1E568CE}"/>
              </a:ext>
            </a:extLst>
          </p:cNvPr>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35</a:t>
            </a:fld>
            <a:endParaRPr/>
          </a:p>
        </p:txBody>
      </p:sp>
      <p:sp>
        <p:nvSpPr>
          <p:cNvPr id="2" name="TekstniOkvir 1">
            <a:extLst>
              <a:ext uri="{FF2B5EF4-FFF2-40B4-BE49-F238E27FC236}">
                <a16:creationId xmlns:a16="http://schemas.microsoft.com/office/drawing/2014/main" id="{1C224CB8-28F4-9B71-CCA7-BCB3FD85DF02}"/>
              </a:ext>
            </a:extLst>
          </p:cNvPr>
          <p:cNvSpPr txBox="1"/>
          <p:nvPr/>
        </p:nvSpPr>
        <p:spPr>
          <a:xfrm>
            <a:off x="617342" y="1089891"/>
            <a:ext cx="7068299" cy="923330"/>
          </a:xfrm>
          <a:prstGeom prst="rect">
            <a:avLst/>
          </a:prstGeom>
          <a:noFill/>
        </p:spPr>
        <p:txBody>
          <a:bodyPr wrap="square" rtlCol="0">
            <a:spAutoFit/>
          </a:bodyPr>
          <a:lstStyle/>
          <a:p>
            <a:pPr algn="just"/>
            <a:r>
              <a:rPr lang="hr-HR" b="1" dirty="0">
                <a:solidFill>
                  <a:srgbClr val="0070C0"/>
                </a:solidFill>
              </a:rPr>
              <a:t>Postupanje s pritužbama </a:t>
            </a:r>
          </a:p>
          <a:p>
            <a:pPr algn="just"/>
            <a:r>
              <a:rPr lang="hr-HR" b="1" dirty="0">
                <a:solidFill>
                  <a:srgbClr val="0070C0"/>
                </a:solidFill>
              </a:rPr>
              <a:t>Postupanje sa žalbama</a:t>
            </a:r>
          </a:p>
          <a:p>
            <a:pPr algn="just"/>
            <a:endParaRPr lang="hr-HR" b="1" dirty="0">
              <a:solidFill>
                <a:srgbClr val="0070C0"/>
              </a:solidFill>
            </a:endParaRPr>
          </a:p>
        </p:txBody>
      </p:sp>
      <p:sp>
        <p:nvSpPr>
          <p:cNvPr id="3" name="Pravokutnik: zaobljeni kutovi 2">
            <a:extLst>
              <a:ext uri="{FF2B5EF4-FFF2-40B4-BE49-F238E27FC236}">
                <a16:creationId xmlns:a16="http://schemas.microsoft.com/office/drawing/2014/main" id="{FF5F0F89-2678-5E95-9AEA-C790192E8852}"/>
              </a:ext>
            </a:extLst>
          </p:cNvPr>
          <p:cNvSpPr/>
          <p:nvPr/>
        </p:nvSpPr>
        <p:spPr>
          <a:xfrm>
            <a:off x="738909" y="2013221"/>
            <a:ext cx="2235200" cy="80387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hr-HR" dirty="0"/>
              <a:t>Pritužbe i žalbe</a:t>
            </a:r>
          </a:p>
        </p:txBody>
      </p:sp>
      <p:sp>
        <p:nvSpPr>
          <p:cNvPr id="4" name="Pravokutnik: zaobljeni kutovi 3">
            <a:extLst>
              <a:ext uri="{FF2B5EF4-FFF2-40B4-BE49-F238E27FC236}">
                <a16:creationId xmlns:a16="http://schemas.microsoft.com/office/drawing/2014/main" id="{5C77E07A-7C75-35F0-1BCE-8FE3EF44F667}"/>
              </a:ext>
            </a:extLst>
          </p:cNvPr>
          <p:cNvSpPr/>
          <p:nvPr/>
        </p:nvSpPr>
        <p:spPr>
          <a:xfrm>
            <a:off x="738909" y="3153912"/>
            <a:ext cx="2235200" cy="80387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hr-HR" dirty="0"/>
              <a:t>Postupanje s pritužbama i žalbama</a:t>
            </a:r>
          </a:p>
        </p:txBody>
      </p:sp>
      <p:sp>
        <p:nvSpPr>
          <p:cNvPr id="5" name="Pravokutnik: zaobljeni kutovi 4">
            <a:extLst>
              <a:ext uri="{FF2B5EF4-FFF2-40B4-BE49-F238E27FC236}">
                <a16:creationId xmlns:a16="http://schemas.microsoft.com/office/drawing/2014/main" id="{163F65DE-D377-E414-AE5F-CC6E2FA24A12}"/>
              </a:ext>
            </a:extLst>
          </p:cNvPr>
          <p:cNvSpPr/>
          <p:nvPr/>
        </p:nvSpPr>
        <p:spPr>
          <a:xfrm>
            <a:off x="5158509" y="1989588"/>
            <a:ext cx="2235200" cy="803870"/>
          </a:xfrm>
          <a:prstGeom prst="roundRect">
            <a:avLst/>
          </a:prstGeom>
          <a:ln>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hr-HR" b="1" dirty="0"/>
              <a:t>Postupanje sa žalbama</a:t>
            </a:r>
          </a:p>
        </p:txBody>
      </p:sp>
      <p:sp>
        <p:nvSpPr>
          <p:cNvPr id="6" name="Pravokutnik: zaobljeni kutovi 5">
            <a:extLst>
              <a:ext uri="{FF2B5EF4-FFF2-40B4-BE49-F238E27FC236}">
                <a16:creationId xmlns:a16="http://schemas.microsoft.com/office/drawing/2014/main" id="{6F280C80-220B-4DD9-602C-E813B3824400}"/>
              </a:ext>
            </a:extLst>
          </p:cNvPr>
          <p:cNvSpPr/>
          <p:nvPr/>
        </p:nvSpPr>
        <p:spPr>
          <a:xfrm>
            <a:off x="5158509" y="3130279"/>
            <a:ext cx="2235200" cy="803870"/>
          </a:xfrm>
          <a:prstGeom prst="roundRect">
            <a:avLst/>
          </a:prstGeom>
          <a:ln>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hr-HR" b="1" dirty="0"/>
              <a:t>Postupanje s pritužbama</a:t>
            </a:r>
          </a:p>
        </p:txBody>
      </p:sp>
      <p:sp>
        <p:nvSpPr>
          <p:cNvPr id="7" name="Strelica: lijevo-desno 6">
            <a:extLst>
              <a:ext uri="{FF2B5EF4-FFF2-40B4-BE49-F238E27FC236}">
                <a16:creationId xmlns:a16="http://schemas.microsoft.com/office/drawing/2014/main" id="{E4F8DF96-E7BF-7F17-C038-5654B69F43E8}"/>
              </a:ext>
            </a:extLst>
          </p:cNvPr>
          <p:cNvSpPr/>
          <p:nvPr/>
        </p:nvSpPr>
        <p:spPr>
          <a:xfrm>
            <a:off x="3287159" y="2793458"/>
            <a:ext cx="1579418" cy="328468"/>
          </a:xfrm>
          <a:prstGeom prst="lef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hr-HR"/>
          </a:p>
        </p:txBody>
      </p:sp>
    </p:spTree>
    <p:extLst>
      <p:ext uri="{BB962C8B-B14F-4D97-AF65-F5344CB8AC3E}">
        <p14:creationId xmlns:p14="http://schemas.microsoft.com/office/powerpoint/2010/main" val="236497388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90">
          <a:extLst>
            <a:ext uri="{FF2B5EF4-FFF2-40B4-BE49-F238E27FC236}">
              <a16:creationId xmlns:a16="http://schemas.microsoft.com/office/drawing/2014/main" id="{D7DF880C-944B-5DBD-7B10-8A3E93C23E86}"/>
            </a:ext>
          </a:extLst>
        </p:cNvPr>
        <p:cNvGrpSpPr/>
        <p:nvPr/>
      </p:nvGrpSpPr>
      <p:grpSpPr>
        <a:xfrm>
          <a:off x="0" y="0"/>
          <a:ext cx="0" cy="0"/>
          <a:chOff x="0" y="0"/>
          <a:chExt cx="0" cy="0"/>
        </a:xfrm>
      </p:grpSpPr>
      <p:sp>
        <p:nvSpPr>
          <p:cNvPr id="91" name="Google Shape;91;p17">
            <a:extLst>
              <a:ext uri="{FF2B5EF4-FFF2-40B4-BE49-F238E27FC236}">
                <a16:creationId xmlns:a16="http://schemas.microsoft.com/office/drawing/2014/main" id="{531FA1BF-D7C4-E6AB-6911-EEF817982DA8}"/>
              </a:ext>
            </a:extLst>
          </p:cNvPr>
          <p:cNvSpPr txBox="1">
            <a:spLocks noGrp="1"/>
          </p:cNvSpPr>
          <p:nvPr>
            <p:ph type="title"/>
          </p:nvPr>
        </p:nvSpPr>
        <p:spPr>
          <a:xfrm>
            <a:off x="378690" y="420364"/>
            <a:ext cx="7949493" cy="396300"/>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hr-HR" dirty="0"/>
              <a:t>ZAHTJEVI ZA SUSTAV UPRAVLJANJA</a:t>
            </a:r>
            <a:endParaRPr dirty="0"/>
          </a:p>
        </p:txBody>
      </p:sp>
      <p:sp>
        <p:nvSpPr>
          <p:cNvPr id="93" name="Google Shape;93;p17">
            <a:extLst>
              <a:ext uri="{FF2B5EF4-FFF2-40B4-BE49-F238E27FC236}">
                <a16:creationId xmlns:a16="http://schemas.microsoft.com/office/drawing/2014/main" id="{FECA7055-CCD7-DDD8-8264-8FCE3052438F}"/>
              </a:ext>
            </a:extLst>
          </p:cNvPr>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36</a:t>
            </a:fld>
            <a:endParaRPr/>
          </a:p>
        </p:txBody>
      </p:sp>
      <p:sp>
        <p:nvSpPr>
          <p:cNvPr id="2" name="TekstniOkvir 1">
            <a:extLst>
              <a:ext uri="{FF2B5EF4-FFF2-40B4-BE49-F238E27FC236}">
                <a16:creationId xmlns:a16="http://schemas.microsoft.com/office/drawing/2014/main" id="{86B91DD4-1469-52DB-AE70-D693696D004F}"/>
              </a:ext>
            </a:extLst>
          </p:cNvPr>
          <p:cNvSpPr txBox="1"/>
          <p:nvPr/>
        </p:nvSpPr>
        <p:spPr>
          <a:xfrm>
            <a:off x="617342" y="1089891"/>
            <a:ext cx="7068299" cy="1200329"/>
          </a:xfrm>
          <a:prstGeom prst="rect">
            <a:avLst/>
          </a:prstGeom>
          <a:noFill/>
        </p:spPr>
        <p:txBody>
          <a:bodyPr wrap="square" rtlCol="0">
            <a:spAutoFit/>
          </a:bodyPr>
          <a:lstStyle/>
          <a:p>
            <a:pPr algn="just"/>
            <a:r>
              <a:rPr lang="hr-HR" b="1" dirty="0">
                <a:solidFill>
                  <a:srgbClr val="FF0000"/>
                </a:solidFill>
              </a:rPr>
              <a:t>IZBAČENO</a:t>
            </a:r>
          </a:p>
          <a:p>
            <a:pPr algn="just"/>
            <a:endParaRPr lang="hr-HR" b="1" dirty="0">
              <a:solidFill>
                <a:srgbClr val="0070C0"/>
              </a:solidFill>
            </a:endParaRPr>
          </a:p>
          <a:p>
            <a:pPr algn="just"/>
            <a:endParaRPr lang="hr-HR" b="1" dirty="0">
              <a:solidFill>
                <a:srgbClr val="0070C0"/>
              </a:solidFill>
            </a:endParaRPr>
          </a:p>
          <a:p>
            <a:pPr algn="just"/>
            <a:endParaRPr lang="hr-HR" b="1" dirty="0">
              <a:solidFill>
                <a:srgbClr val="0070C0"/>
              </a:solidFill>
            </a:endParaRPr>
          </a:p>
        </p:txBody>
      </p:sp>
      <p:sp>
        <p:nvSpPr>
          <p:cNvPr id="3" name="Pravokutnik: zaobljeni kutovi 2">
            <a:extLst>
              <a:ext uri="{FF2B5EF4-FFF2-40B4-BE49-F238E27FC236}">
                <a16:creationId xmlns:a16="http://schemas.microsoft.com/office/drawing/2014/main" id="{256F879F-0B5E-056A-F1C5-38E9BA46D030}"/>
              </a:ext>
            </a:extLst>
          </p:cNvPr>
          <p:cNvSpPr/>
          <p:nvPr/>
        </p:nvSpPr>
        <p:spPr>
          <a:xfrm>
            <a:off x="729671" y="1792657"/>
            <a:ext cx="1283855" cy="914400"/>
          </a:xfrm>
          <a:prstGeom prst="round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hr-HR" dirty="0"/>
              <a:t>OPCIJA </a:t>
            </a:r>
          </a:p>
          <a:p>
            <a:pPr algn="ctr"/>
            <a:r>
              <a:rPr lang="hr-HR" dirty="0"/>
              <a:t>A</a:t>
            </a:r>
          </a:p>
        </p:txBody>
      </p:sp>
      <p:sp>
        <p:nvSpPr>
          <p:cNvPr id="4" name="Pravokutnik: zaobljeni kutovi 3">
            <a:extLst>
              <a:ext uri="{FF2B5EF4-FFF2-40B4-BE49-F238E27FC236}">
                <a16:creationId xmlns:a16="http://schemas.microsoft.com/office/drawing/2014/main" id="{6ABF16E3-C83C-3810-9B6D-76F5F5000279}"/>
              </a:ext>
            </a:extLst>
          </p:cNvPr>
          <p:cNvSpPr/>
          <p:nvPr/>
        </p:nvSpPr>
        <p:spPr>
          <a:xfrm>
            <a:off x="2867636" y="1792657"/>
            <a:ext cx="1283855" cy="914400"/>
          </a:xfrm>
          <a:prstGeom prst="round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hr-HR" dirty="0"/>
              <a:t>OPCIJA </a:t>
            </a:r>
          </a:p>
          <a:p>
            <a:pPr algn="ctr"/>
            <a:r>
              <a:rPr lang="hr-HR" dirty="0"/>
              <a:t>B</a:t>
            </a:r>
          </a:p>
        </p:txBody>
      </p:sp>
      <p:sp>
        <p:nvSpPr>
          <p:cNvPr id="5" name="Strelica: lijevo-desno 4">
            <a:extLst>
              <a:ext uri="{FF2B5EF4-FFF2-40B4-BE49-F238E27FC236}">
                <a16:creationId xmlns:a16="http://schemas.microsoft.com/office/drawing/2014/main" id="{2C35B56B-76F7-D647-FBFE-724C92F68928}"/>
              </a:ext>
            </a:extLst>
          </p:cNvPr>
          <p:cNvSpPr/>
          <p:nvPr/>
        </p:nvSpPr>
        <p:spPr>
          <a:xfrm>
            <a:off x="2198255" y="2124364"/>
            <a:ext cx="544945" cy="240145"/>
          </a:xfrm>
          <a:prstGeom prst="lef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6" name="Pravokutnik: zaobljeni kutovi 5">
            <a:extLst>
              <a:ext uri="{FF2B5EF4-FFF2-40B4-BE49-F238E27FC236}">
                <a16:creationId xmlns:a16="http://schemas.microsoft.com/office/drawing/2014/main" id="{D07121EC-CFA0-C512-797C-91E734BDD19F}"/>
              </a:ext>
            </a:extLst>
          </p:cNvPr>
          <p:cNvSpPr/>
          <p:nvPr/>
        </p:nvSpPr>
        <p:spPr>
          <a:xfrm>
            <a:off x="729671" y="3257423"/>
            <a:ext cx="2137965" cy="914400"/>
          </a:xfrm>
          <a:prstGeom prst="round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hr-HR" dirty="0"/>
              <a:t>PREVENTIVNE RADNJE</a:t>
            </a:r>
          </a:p>
        </p:txBody>
      </p:sp>
      <p:sp>
        <p:nvSpPr>
          <p:cNvPr id="7" name="Strelica: desno 6">
            <a:extLst>
              <a:ext uri="{FF2B5EF4-FFF2-40B4-BE49-F238E27FC236}">
                <a16:creationId xmlns:a16="http://schemas.microsoft.com/office/drawing/2014/main" id="{5C998608-D9D7-CF71-2E04-267EF29D5585}"/>
              </a:ext>
            </a:extLst>
          </p:cNvPr>
          <p:cNvSpPr/>
          <p:nvPr/>
        </p:nvSpPr>
        <p:spPr>
          <a:xfrm>
            <a:off x="3168073" y="3551382"/>
            <a:ext cx="1256145" cy="249382"/>
          </a:xfrm>
          <a:prstGeom prst="rightArrow">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8" name="Pravokutnik: zaobljeni kutovi 7">
            <a:extLst>
              <a:ext uri="{FF2B5EF4-FFF2-40B4-BE49-F238E27FC236}">
                <a16:creationId xmlns:a16="http://schemas.microsoft.com/office/drawing/2014/main" id="{F883FC3A-37F2-7A2E-238D-2E4D31078EF4}"/>
              </a:ext>
            </a:extLst>
          </p:cNvPr>
          <p:cNvSpPr/>
          <p:nvPr/>
        </p:nvSpPr>
        <p:spPr>
          <a:xfrm>
            <a:off x="4876078" y="3257423"/>
            <a:ext cx="2137965" cy="914400"/>
          </a:xfrm>
          <a:prstGeom prst="roundRect">
            <a:avLst/>
          </a:prstGeom>
          <a:solidFill>
            <a:srgbClr val="92D050"/>
          </a:solidFill>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hr-HR" dirty="0">
                <a:solidFill>
                  <a:schemeClr val="tx1"/>
                </a:solidFill>
              </a:rPr>
              <a:t>RIZICI I PRILIKE</a:t>
            </a:r>
          </a:p>
        </p:txBody>
      </p:sp>
    </p:spTree>
    <p:extLst>
      <p:ext uri="{BB962C8B-B14F-4D97-AF65-F5344CB8AC3E}">
        <p14:creationId xmlns:p14="http://schemas.microsoft.com/office/powerpoint/2010/main" val="234446014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90">
          <a:extLst>
            <a:ext uri="{FF2B5EF4-FFF2-40B4-BE49-F238E27FC236}">
              <a16:creationId xmlns:a16="http://schemas.microsoft.com/office/drawing/2014/main" id="{7080C525-06F5-6550-F2F9-1F8CA371242B}"/>
            </a:ext>
          </a:extLst>
        </p:cNvPr>
        <p:cNvGrpSpPr/>
        <p:nvPr/>
      </p:nvGrpSpPr>
      <p:grpSpPr>
        <a:xfrm>
          <a:off x="0" y="0"/>
          <a:ext cx="0" cy="0"/>
          <a:chOff x="0" y="0"/>
          <a:chExt cx="0" cy="0"/>
        </a:xfrm>
      </p:grpSpPr>
      <p:sp>
        <p:nvSpPr>
          <p:cNvPr id="91" name="Google Shape;91;p17">
            <a:extLst>
              <a:ext uri="{FF2B5EF4-FFF2-40B4-BE49-F238E27FC236}">
                <a16:creationId xmlns:a16="http://schemas.microsoft.com/office/drawing/2014/main" id="{0A30DAB2-0694-79C2-3B17-30C59B26B236}"/>
              </a:ext>
            </a:extLst>
          </p:cNvPr>
          <p:cNvSpPr txBox="1">
            <a:spLocks noGrp="1"/>
          </p:cNvSpPr>
          <p:nvPr>
            <p:ph type="title"/>
          </p:nvPr>
        </p:nvSpPr>
        <p:spPr>
          <a:xfrm>
            <a:off x="378690" y="420364"/>
            <a:ext cx="7949493" cy="396300"/>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hr-HR" dirty="0"/>
              <a:t>ZAHTJEVI ZA SUSTAV UPRAVLJANJA</a:t>
            </a:r>
            <a:endParaRPr dirty="0"/>
          </a:p>
        </p:txBody>
      </p:sp>
      <p:sp>
        <p:nvSpPr>
          <p:cNvPr id="93" name="Google Shape;93;p17">
            <a:extLst>
              <a:ext uri="{FF2B5EF4-FFF2-40B4-BE49-F238E27FC236}">
                <a16:creationId xmlns:a16="http://schemas.microsoft.com/office/drawing/2014/main" id="{F75EDE82-23C2-18B1-5779-762363CF014C}"/>
              </a:ext>
            </a:extLst>
          </p:cNvPr>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37</a:t>
            </a:fld>
            <a:endParaRPr/>
          </a:p>
        </p:txBody>
      </p:sp>
      <p:sp>
        <p:nvSpPr>
          <p:cNvPr id="2" name="TekstniOkvir 1">
            <a:extLst>
              <a:ext uri="{FF2B5EF4-FFF2-40B4-BE49-F238E27FC236}">
                <a16:creationId xmlns:a16="http://schemas.microsoft.com/office/drawing/2014/main" id="{6F7AC4DF-F5E0-A91A-60EC-412DE51961C9}"/>
              </a:ext>
            </a:extLst>
          </p:cNvPr>
          <p:cNvSpPr txBox="1"/>
          <p:nvPr/>
        </p:nvSpPr>
        <p:spPr>
          <a:xfrm>
            <a:off x="617342" y="1089891"/>
            <a:ext cx="7068299" cy="1200329"/>
          </a:xfrm>
          <a:prstGeom prst="rect">
            <a:avLst/>
          </a:prstGeom>
          <a:noFill/>
        </p:spPr>
        <p:txBody>
          <a:bodyPr wrap="square" rtlCol="0">
            <a:spAutoFit/>
          </a:bodyPr>
          <a:lstStyle/>
          <a:p>
            <a:pPr algn="just"/>
            <a:r>
              <a:rPr lang="hr-HR" b="1" dirty="0">
                <a:solidFill>
                  <a:srgbClr val="FF0000"/>
                </a:solidFill>
              </a:rPr>
              <a:t>IZMIJENJENO</a:t>
            </a:r>
          </a:p>
          <a:p>
            <a:pPr algn="just"/>
            <a:endParaRPr lang="hr-HR" b="1" dirty="0">
              <a:solidFill>
                <a:srgbClr val="0070C0"/>
              </a:solidFill>
            </a:endParaRPr>
          </a:p>
          <a:p>
            <a:pPr algn="just"/>
            <a:endParaRPr lang="hr-HR" b="1" dirty="0">
              <a:solidFill>
                <a:srgbClr val="0070C0"/>
              </a:solidFill>
            </a:endParaRPr>
          </a:p>
          <a:p>
            <a:pPr algn="just"/>
            <a:endParaRPr lang="hr-HR" b="1" dirty="0">
              <a:solidFill>
                <a:srgbClr val="0070C0"/>
              </a:solidFill>
            </a:endParaRPr>
          </a:p>
        </p:txBody>
      </p:sp>
      <p:sp>
        <p:nvSpPr>
          <p:cNvPr id="3" name="Pravokutnik: zaobljeni kutovi 2">
            <a:extLst>
              <a:ext uri="{FF2B5EF4-FFF2-40B4-BE49-F238E27FC236}">
                <a16:creationId xmlns:a16="http://schemas.microsoft.com/office/drawing/2014/main" id="{623FE607-DD35-3A73-144D-A879B9890BFD}"/>
              </a:ext>
            </a:extLst>
          </p:cNvPr>
          <p:cNvSpPr/>
          <p:nvPr/>
        </p:nvSpPr>
        <p:spPr>
          <a:xfrm>
            <a:off x="729671" y="1792657"/>
            <a:ext cx="2137965" cy="914400"/>
          </a:xfrm>
          <a:prstGeom prst="round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hr-HR" b="1" dirty="0">
                <a:solidFill>
                  <a:schemeClr val="tx1"/>
                </a:solidFill>
              </a:rPr>
              <a:t>ZAPISI</a:t>
            </a:r>
          </a:p>
        </p:txBody>
      </p:sp>
      <p:sp>
        <p:nvSpPr>
          <p:cNvPr id="6" name="Pravokutnik: zaobljeni kutovi 5">
            <a:extLst>
              <a:ext uri="{FF2B5EF4-FFF2-40B4-BE49-F238E27FC236}">
                <a16:creationId xmlns:a16="http://schemas.microsoft.com/office/drawing/2014/main" id="{B7B58BA4-CA1B-3AAC-6B80-B4FDB3105228}"/>
              </a:ext>
            </a:extLst>
          </p:cNvPr>
          <p:cNvSpPr/>
          <p:nvPr/>
        </p:nvSpPr>
        <p:spPr>
          <a:xfrm>
            <a:off x="729670" y="3004935"/>
            <a:ext cx="2137965" cy="914400"/>
          </a:xfrm>
          <a:prstGeom prst="round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hr-HR" b="1" dirty="0">
                <a:solidFill>
                  <a:schemeClr val="tx1"/>
                </a:solidFill>
              </a:rPr>
              <a:t>DOKUMENTI</a:t>
            </a:r>
          </a:p>
        </p:txBody>
      </p:sp>
      <p:sp>
        <p:nvSpPr>
          <p:cNvPr id="7" name="Strelica: desno 6">
            <a:extLst>
              <a:ext uri="{FF2B5EF4-FFF2-40B4-BE49-F238E27FC236}">
                <a16:creationId xmlns:a16="http://schemas.microsoft.com/office/drawing/2014/main" id="{B1E8B088-07EA-F604-3151-EA7D98E31B7F}"/>
              </a:ext>
            </a:extLst>
          </p:cNvPr>
          <p:cNvSpPr/>
          <p:nvPr/>
        </p:nvSpPr>
        <p:spPr>
          <a:xfrm>
            <a:off x="3725363" y="2709419"/>
            <a:ext cx="1256145" cy="249382"/>
          </a:xfrm>
          <a:prstGeom prst="rightArrow">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8" name="Pravokutnik: zaobljeni kutovi 7">
            <a:extLst>
              <a:ext uri="{FF2B5EF4-FFF2-40B4-BE49-F238E27FC236}">
                <a16:creationId xmlns:a16="http://schemas.microsoft.com/office/drawing/2014/main" id="{F6B2F6BA-6A05-97DA-29CF-6CA7BA03262E}"/>
              </a:ext>
            </a:extLst>
          </p:cNvPr>
          <p:cNvSpPr/>
          <p:nvPr/>
        </p:nvSpPr>
        <p:spPr>
          <a:xfrm>
            <a:off x="5114616" y="2290220"/>
            <a:ext cx="2823435" cy="1087781"/>
          </a:xfrm>
          <a:prstGeom prst="roundRect">
            <a:avLst/>
          </a:prstGeom>
          <a:solidFill>
            <a:srgbClr val="92D050"/>
          </a:solidFill>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hr-HR" b="1" dirty="0">
                <a:solidFill>
                  <a:schemeClr val="tx1"/>
                </a:solidFill>
              </a:rPr>
              <a:t>DOKUMENTIRANE INFORMACIJE</a:t>
            </a:r>
          </a:p>
        </p:txBody>
      </p:sp>
    </p:spTree>
    <p:extLst>
      <p:ext uri="{BB962C8B-B14F-4D97-AF65-F5344CB8AC3E}">
        <p14:creationId xmlns:p14="http://schemas.microsoft.com/office/powerpoint/2010/main" val="326553918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90">
          <a:extLst>
            <a:ext uri="{FF2B5EF4-FFF2-40B4-BE49-F238E27FC236}">
              <a16:creationId xmlns:a16="http://schemas.microsoft.com/office/drawing/2014/main" id="{8BC3B597-24F7-1CDE-9AC3-279BDCDA7FCD}"/>
            </a:ext>
          </a:extLst>
        </p:cNvPr>
        <p:cNvGrpSpPr/>
        <p:nvPr/>
      </p:nvGrpSpPr>
      <p:grpSpPr>
        <a:xfrm>
          <a:off x="0" y="0"/>
          <a:ext cx="0" cy="0"/>
          <a:chOff x="0" y="0"/>
          <a:chExt cx="0" cy="0"/>
        </a:xfrm>
      </p:grpSpPr>
      <p:sp>
        <p:nvSpPr>
          <p:cNvPr id="93" name="Google Shape;93;p17">
            <a:extLst>
              <a:ext uri="{FF2B5EF4-FFF2-40B4-BE49-F238E27FC236}">
                <a16:creationId xmlns:a16="http://schemas.microsoft.com/office/drawing/2014/main" id="{54F51E60-DED4-0072-10D1-A8B9A389BE81}"/>
              </a:ext>
            </a:extLst>
          </p:cNvPr>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38</a:t>
            </a:fld>
            <a:endParaRPr/>
          </a:p>
        </p:txBody>
      </p:sp>
      <p:sp>
        <p:nvSpPr>
          <p:cNvPr id="2" name="TekstniOkvir 1">
            <a:extLst>
              <a:ext uri="{FF2B5EF4-FFF2-40B4-BE49-F238E27FC236}">
                <a16:creationId xmlns:a16="http://schemas.microsoft.com/office/drawing/2014/main" id="{70006A1D-DA08-76F4-B8FC-D0529B7C338D}"/>
              </a:ext>
            </a:extLst>
          </p:cNvPr>
          <p:cNvSpPr txBox="1"/>
          <p:nvPr/>
        </p:nvSpPr>
        <p:spPr>
          <a:xfrm>
            <a:off x="617342" y="1089891"/>
            <a:ext cx="7068299" cy="3939540"/>
          </a:xfrm>
          <a:prstGeom prst="rect">
            <a:avLst/>
          </a:prstGeom>
          <a:noFill/>
        </p:spPr>
        <p:txBody>
          <a:bodyPr wrap="square" rtlCol="0">
            <a:spAutoFit/>
          </a:bodyPr>
          <a:lstStyle/>
          <a:p>
            <a:pPr algn="just"/>
            <a:endParaRPr lang="hr-HR" b="1" dirty="0"/>
          </a:p>
          <a:p>
            <a:pPr algn="just"/>
            <a:r>
              <a:rPr lang="hr-HR" b="1" i="1" dirty="0">
                <a:solidFill>
                  <a:srgbClr val="00B050"/>
                </a:solidFill>
              </a:rPr>
              <a:t>Politike i ciljevi moraju obuhvaćati osposobljenost, nepristranost i dosljedno djelovanje inspekcijskog tijela.</a:t>
            </a:r>
          </a:p>
          <a:p>
            <a:pPr algn="just"/>
            <a:endParaRPr lang="hr-HR" b="1" i="1" dirty="0"/>
          </a:p>
          <a:p>
            <a:pPr algn="just"/>
            <a:r>
              <a:rPr lang="hr-HR" dirty="0"/>
              <a:t>Ne zahtijeva se više:</a:t>
            </a:r>
          </a:p>
          <a:p>
            <a:pPr algn="just"/>
            <a:endParaRPr lang="hr-HR" dirty="0"/>
          </a:p>
          <a:p>
            <a:pPr algn="just"/>
            <a:r>
              <a:rPr lang="hr-HR" dirty="0"/>
              <a:t>imenovanje člana uprave koji ima odgovornosti i ovlasti za osiguravanje uspostave, primjene i održavanja procesa </a:t>
            </a:r>
            <a:r>
              <a:rPr lang="pl-PL" dirty="0"/>
              <a:t>i postupaka potrebnih za sustav upravljanja i </a:t>
            </a:r>
            <a:r>
              <a:rPr lang="pt-BR" dirty="0"/>
              <a:t>izvještavanje uprave o djelotvornosti sustava upravljanja</a:t>
            </a:r>
            <a:r>
              <a:rPr lang="hr-HR" dirty="0"/>
              <a:t> i potrebi za poboljšanjem.</a:t>
            </a:r>
          </a:p>
          <a:p>
            <a:pPr algn="just"/>
            <a:endParaRPr lang="hr-HR" dirty="0"/>
          </a:p>
          <a:p>
            <a:pPr algn="just"/>
            <a:r>
              <a:rPr lang="hr-HR" dirty="0"/>
              <a:t>(„Predstavnik za kvalitetu”)</a:t>
            </a:r>
          </a:p>
          <a:p>
            <a:pPr algn="just"/>
            <a:endParaRPr lang="hr-HR" sz="1600" dirty="0">
              <a:solidFill>
                <a:srgbClr val="00B050"/>
              </a:solidFill>
            </a:endParaRPr>
          </a:p>
        </p:txBody>
      </p:sp>
      <p:sp>
        <p:nvSpPr>
          <p:cNvPr id="5" name="Google Shape;91;p17">
            <a:extLst>
              <a:ext uri="{FF2B5EF4-FFF2-40B4-BE49-F238E27FC236}">
                <a16:creationId xmlns:a16="http://schemas.microsoft.com/office/drawing/2014/main" id="{BF1B63D0-B8E7-45CB-1B62-B08C089A1538}"/>
              </a:ext>
            </a:extLst>
          </p:cNvPr>
          <p:cNvSpPr txBox="1">
            <a:spLocks/>
          </p:cNvSpPr>
          <p:nvPr/>
        </p:nvSpPr>
        <p:spPr>
          <a:xfrm>
            <a:off x="378690" y="420364"/>
            <a:ext cx="7949493" cy="396300"/>
          </a:xfrm>
          <a:prstGeom prst="rect">
            <a:avLst/>
          </a:prstGeom>
        </p:spPr>
        <p:txBody>
          <a:bodyPr spcFirstLastPara="1" vert="horz" wrap="square" lIns="0" tIns="0" rIns="0" bIns="0" rtlCol="0" anchor="b" anchorCtr="0">
            <a:noAutofit/>
          </a:bodyPr>
          <a:lstStyle>
            <a:lvl1pPr lvl="0" algn="l" defTabSz="685800" rtl="0" eaLnBrk="1" latinLnBrk="0" hangingPunct="1">
              <a:lnSpc>
                <a:spcPct val="90000"/>
              </a:lnSpc>
              <a:spcBef>
                <a:spcPts val="0"/>
              </a:spcBef>
              <a:spcAft>
                <a:spcPts val="0"/>
              </a:spcAft>
              <a:buSzPts val="3200"/>
              <a:buNone/>
              <a:defRPr sz="3300" kern="1200" spc="-38" baseline="0">
                <a:solidFill>
                  <a:schemeClr val="tx1"/>
                </a:solidFill>
                <a:latin typeface="+mj-lt"/>
                <a:ea typeface="+mj-ea"/>
                <a:cs typeface="+mj-cs"/>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pPr algn="ctr"/>
            <a:r>
              <a:rPr lang="hr-HR" dirty="0"/>
              <a:t>ZAHTJEVI ZA SUSTAV UPRAVLJANJA</a:t>
            </a:r>
          </a:p>
        </p:txBody>
      </p:sp>
    </p:spTree>
    <p:extLst>
      <p:ext uri="{BB962C8B-B14F-4D97-AF65-F5344CB8AC3E}">
        <p14:creationId xmlns:p14="http://schemas.microsoft.com/office/powerpoint/2010/main" val="32632957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90">
          <a:extLst>
            <a:ext uri="{FF2B5EF4-FFF2-40B4-BE49-F238E27FC236}">
              <a16:creationId xmlns:a16="http://schemas.microsoft.com/office/drawing/2014/main" id="{B6BB22FB-2B31-B25C-4B67-708F4D2CDB71}"/>
            </a:ext>
          </a:extLst>
        </p:cNvPr>
        <p:cNvGrpSpPr/>
        <p:nvPr/>
      </p:nvGrpSpPr>
      <p:grpSpPr>
        <a:xfrm>
          <a:off x="0" y="0"/>
          <a:ext cx="0" cy="0"/>
          <a:chOff x="0" y="0"/>
          <a:chExt cx="0" cy="0"/>
        </a:xfrm>
      </p:grpSpPr>
      <p:sp>
        <p:nvSpPr>
          <p:cNvPr id="93" name="Google Shape;93;p17">
            <a:extLst>
              <a:ext uri="{FF2B5EF4-FFF2-40B4-BE49-F238E27FC236}">
                <a16:creationId xmlns:a16="http://schemas.microsoft.com/office/drawing/2014/main" id="{2954D29E-58D7-4B4D-5BB8-16A6F799C926}"/>
              </a:ext>
            </a:extLst>
          </p:cNvPr>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39</a:t>
            </a:fld>
            <a:endParaRPr/>
          </a:p>
        </p:txBody>
      </p:sp>
      <p:sp>
        <p:nvSpPr>
          <p:cNvPr id="2" name="TekstniOkvir 1">
            <a:extLst>
              <a:ext uri="{FF2B5EF4-FFF2-40B4-BE49-F238E27FC236}">
                <a16:creationId xmlns:a16="http://schemas.microsoft.com/office/drawing/2014/main" id="{6C0ADE17-309E-231C-BBCA-2E11096D53EE}"/>
              </a:ext>
            </a:extLst>
          </p:cNvPr>
          <p:cNvSpPr txBox="1"/>
          <p:nvPr/>
        </p:nvSpPr>
        <p:spPr>
          <a:xfrm>
            <a:off x="626578" y="1050072"/>
            <a:ext cx="7068299" cy="4093428"/>
          </a:xfrm>
          <a:prstGeom prst="rect">
            <a:avLst/>
          </a:prstGeom>
          <a:noFill/>
        </p:spPr>
        <p:txBody>
          <a:bodyPr wrap="square" rtlCol="0">
            <a:spAutoFit/>
          </a:bodyPr>
          <a:lstStyle/>
          <a:p>
            <a:pPr algn="just"/>
            <a:r>
              <a:rPr lang="hr-HR" b="1" dirty="0">
                <a:solidFill>
                  <a:srgbClr val="00B050"/>
                </a:solidFill>
              </a:rPr>
              <a:t>Radnje koje se odnose na rizike i prilike (NOVO!)</a:t>
            </a:r>
          </a:p>
          <a:p>
            <a:pPr algn="just"/>
            <a:endParaRPr lang="hr-HR" b="1" dirty="0">
              <a:solidFill>
                <a:srgbClr val="0070C0"/>
              </a:solidFill>
            </a:endParaRPr>
          </a:p>
          <a:p>
            <a:pPr algn="just"/>
            <a:r>
              <a:rPr lang="hr-HR" sz="1600" i="1" dirty="0">
                <a:solidFill>
                  <a:srgbClr val="00B050"/>
                </a:solidFill>
              </a:rPr>
              <a:t>8.4.1 Inspekcijsko tijelo mora razmotriti rizike i prilike povezane s inspekcijskim aktivnostima kako bi:</a:t>
            </a:r>
          </a:p>
          <a:p>
            <a:pPr marL="342900" indent="-342900" algn="just">
              <a:buAutoNum type="alphaLcParenR"/>
            </a:pPr>
            <a:r>
              <a:rPr lang="hr-HR" sz="1600" i="1" dirty="0">
                <a:solidFill>
                  <a:srgbClr val="00B050"/>
                </a:solidFill>
              </a:rPr>
              <a:t>osiguralo da sustav upravljanja postiže svoje predviđene rezultate;</a:t>
            </a:r>
          </a:p>
          <a:p>
            <a:pPr marL="342900" indent="-342900" algn="just">
              <a:buAutoNum type="alphaLcParenR"/>
            </a:pPr>
            <a:r>
              <a:rPr lang="hr-HR" sz="1600" i="1" dirty="0">
                <a:solidFill>
                  <a:srgbClr val="00B050"/>
                </a:solidFill>
              </a:rPr>
              <a:t>unaprijedilo poželjne učinke radi ostvarivanja svrhe i ciljeva inspekcijskog tijela;</a:t>
            </a:r>
          </a:p>
          <a:p>
            <a:pPr marL="342900" indent="-342900" algn="just">
              <a:buAutoNum type="alphaLcParenR"/>
            </a:pPr>
            <a:r>
              <a:rPr lang="hr-HR" sz="1600" i="1" dirty="0">
                <a:solidFill>
                  <a:srgbClr val="00B050"/>
                </a:solidFill>
              </a:rPr>
              <a:t>spriječilo ili smanjilo neželjene utjecaje i potencijalne neuspjehe u radu inspekcijskog tijela;</a:t>
            </a:r>
          </a:p>
          <a:p>
            <a:pPr marL="342900" indent="-342900" algn="just">
              <a:buAutoNum type="alphaLcParenR"/>
            </a:pPr>
            <a:r>
              <a:rPr lang="hr-HR" sz="1600" i="1" dirty="0">
                <a:solidFill>
                  <a:srgbClr val="00B050"/>
                </a:solidFill>
              </a:rPr>
              <a:t>postiglo poboljšanja.</a:t>
            </a:r>
          </a:p>
          <a:p>
            <a:pPr algn="just"/>
            <a:endParaRPr lang="hr-HR" sz="1600" i="1" dirty="0">
              <a:solidFill>
                <a:srgbClr val="00B050"/>
              </a:solidFill>
            </a:endParaRPr>
          </a:p>
          <a:p>
            <a:pPr algn="just"/>
            <a:r>
              <a:rPr lang="hr-HR" sz="1600" i="1" dirty="0">
                <a:solidFill>
                  <a:srgbClr val="00B050"/>
                </a:solidFill>
              </a:rPr>
              <a:t>8.4.2 Inspekcijsko tijelo mora planirati:</a:t>
            </a:r>
          </a:p>
          <a:p>
            <a:pPr marL="342900" indent="-342900" algn="just">
              <a:buAutoNum type="alphaLcParenR"/>
            </a:pPr>
            <a:r>
              <a:rPr lang="hr-HR" sz="1600" i="1" dirty="0">
                <a:solidFill>
                  <a:srgbClr val="00B050"/>
                </a:solidFill>
              </a:rPr>
              <a:t>radnje za rješavanje tih rizika i prilika;</a:t>
            </a:r>
          </a:p>
          <a:p>
            <a:pPr marL="342900" indent="-342900" algn="just">
              <a:buAutoNum type="alphaLcParenR"/>
            </a:pPr>
            <a:r>
              <a:rPr lang="hr-HR" sz="1600" i="1" dirty="0">
                <a:solidFill>
                  <a:srgbClr val="00B050"/>
                </a:solidFill>
              </a:rPr>
              <a:t>način kako:</a:t>
            </a:r>
          </a:p>
          <a:p>
            <a:pPr algn="just"/>
            <a:r>
              <a:rPr lang="hr-HR" sz="1600" i="1" dirty="0">
                <a:solidFill>
                  <a:srgbClr val="00B050"/>
                </a:solidFill>
              </a:rPr>
              <a:t> 	- integrirati i provesti te radnje u svoj sustav upravljanja;</a:t>
            </a:r>
          </a:p>
          <a:p>
            <a:pPr algn="just"/>
            <a:r>
              <a:rPr lang="hr-HR" sz="1600" i="1" dirty="0">
                <a:solidFill>
                  <a:srgbClr val="00B050"/>
                </a:solidFill>
              </a:rPr>
              <a:t>	- vrednovati djelotvornost tih radnji.</a:t>
            </a:r>
          </a:p>
        </p:txBody>
      </p:sp>
      <p:sp>
        <p:nvSpPr>
          <p:cNvPr id="5" name="Google Shape;91;p17">
            <a:extLst>
              <a:ext uri="{FF2B5EF4-FFF2-40B4-BE49-F238E27FC236}">
                <a16:creationId xmlns:a16="http://schemas.microsoft.com/office/drawing/2014/main" id="{46967260-390E-3CAB-A1A5-32BC8C0BD651}"/>
              </a:ext>
            </a:extLst>
          </p:cNvPr>
          <p:cNvSpPr txBox="1">
            <a:spLocks/>
          </p:cNvSpPr>
          <p:nvPr/>
        </p:nvSpPr>
        <p:spPr>
          <a:xfrm>
            <a:off x="378690" y="420364"/>
            <a:ext cx="7949493" cy="396300"/>
          </a:xfrm>
          <a:prstGeom prst="rect">
            <a:avLst/>
          </a:prstGeom>
        </p:spPr>
        <p:txBody>
          <a:bodyPr spcFirstLastPara="1" vert="horz" wrap="square" lIns="0" tIns="0" rIns="0" bIns="0" rtlCol="0" anchor="b" anchorCtr="0">
            <a:noAutofit/>
          </a:bodyPr>
          <a:lstStyle>
            <a:lvl1pPr lvl="0" algn="l" defTabSz="685800" rtl="0" eaLnBrk="1" latinLnBrk="0" hangingPunct="1">
              <a:lnSpc>
                <a:spcPct val="90000"/>
              </a:lnSpc>
              <a:spcBef>
                <a:spcPts val="0"/>
              </a:spcBef>
              <a:spcAft>
                <a:spcPts val="0"/>
              </a:spcAft>
              <a:buSzPts val="3200"/>
              <a:buNone/>
              <a:defRPr sz="3300" kern="1200" spc="-38" baseline="0">
                <a:solidFill>
                  <a:schemeClr val="tx1"/>
                </a:solidFill>
                <a:latin typeface="+mj-lt"/>
                <a:ea typeface="+mj-ea"/>
                <a:cs typeface="+mj-cs"/>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pPr algn="ctr"/>
            <a:r>
              <a:rPr lang="hr-HR" dirty="0"/>
              <a:t>ZAHTJEVI ZA SUSTAV UPRAVLJANJA</a:t>
            </a:r>
          </a:p>
        </p:txBody>
      </p:sp>
    </p:spTree>
    <p:extLst>
      <p:ext uri="{BB962C8B-B14F-4D97-AF65-F5344CB8AC3E}">
        <p14:creationId xmlns:p14="http://schemas.microsoft.com/office/powerpoint/2010/main" val="25471011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0">
          <a:extLst>
            <a:ext uri="{FF2B5EF4-FFF2-40B4-BE49-F238E27FC236}">
              <a16:creationId xmlns:a16="http://schemas.microsoft.com/office/drawing/2014/main" id="{5C696433-4FF5-5C17-6781-5E50639CC31D}"/>
            </a:ext>
          </a:extLst>
        </p:cNvPr>
        <p:cNvGrpSpPr/>
        <p:nvPr/>
      </p:nvGrpSpPr>
      <p:grpSpPr>
        <a:xfrm>
          <a:off x="0" y="0"/>
          <a:ext cx="0" cy="0"/>
          <a:chOff x="0" y="0"/>
          <a:chExt cx="0" cy="0"/>
        </a:xfrm>
      </p:grpSpPr>
      <p:sp>
        <p:nvSpPr>
          <p:cNvPr id="91" name="Google Shape;91;p17">
            <a:extLst>
              <a:ext uri="{FF2B5EF4-FFF2-40B4-BE49-F238E27FC236}">
                <a16:creationId xmlns:a16="http://schemas.microsoft.com/office/drawing/2014/main" id="{38084C4C-A345-E5C6-181E-7D2804F5E4CA}"/>
              </a:ext>
            </a:extLst>
          </p:cNvPr>
          <p:cNvSpPr txBox="1">
            <a:spLocks noGrp="1"/>
          </p:cNvSpPr>
          <p:nvPr>
            <p:ph type="title"/>
          </p:nvPr>
        </p:nvSpPr>
        <p:spPr>
          <a:xfrm>
            <a:off x="1037875" y="420364"/>
            <a:ext cx="7068300" cy="396300"/>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hr-HR" dirty="0"/>
              <a:t>Predmet inspekcije?</a:t>
            </a:r>
            <a:endParaRPr dirty="0"/>
          </a:p>
        </p:txBody>
      </p:sp>
      <p:sp>
        <p:nvSpPr>
          <p:cNvPr id="93" name="Google Shape;93;p17">
            <a:extLst>
              <a:ext uri="{FF2B5EF4-FFF2-40B4-BE49-F238E27FC236}">
                <a16:creationId xmlns:a16="http://schemas.microsoft.com/office/drawing/2014/main" id="{43F8A58A-DFE3-2119-8DC9-C8D556732CCE}"/>
              </a:ext>
            </a:extLst>
          </p:cNvPr>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4</a:t>
            </a:fld>
            <a:endParaRPr/>
          </a:p>
        </p:txBody>
      </p:sp>
      <p:sp>
        <p:nvSpPr>
          <p:cNvPr id="2" name="TekstniOkvir 1">
            <a:extLst>
              <a:ext uri="{FF2B5EF4-FFF2-40B4-BE49-F238E27FC236}">
                <a16:creationId xmlns:a16="http://schemas.microsoft.com/office/drawing/2014/main" id="{30C40491-FE89-3AB5-A329-294592FE72A8}"/>
              </a:ext>
            </a:extLst>
          </p:cNvPr>
          <p:cNvSpPr txBox="1"/>
          <p:nvPr/>
        </p:nvSpPr>
        <p:spPr>
          <a:xfrm>
            <a:off x="617342" y="1099127"/>
            <a:ext cx="7068299" cy="646331"/>
          </a:xfrm>
          <a:prstGeom prst="rect">
            <a:avLst/>
          </a:prstGeom>
          <a:noFill/>
        </p:spPr>
        <p:txBody>
          <a:bodyPr wrap="square" rtlCol="0">
            <a:spAutoFit/>
          </a:bodyPr>
          <a:lstStyle/>
          <a:p>
            <a:pPr algn="just"/>
            <a:r>
              <a:rPr lang="hr-HR" b="1" dirty="0">
                <a:solidFill>
                  <a:srgbClr val="00B050"/>
                </a:solidFill>
              </a:rPr>
              <a:t>Predmet</a:t>
            </a:r>
            <a:r>
              <a:rPr lang="hr-HR" dirty="0"/>
              <a:t> je objekt inspekcije na koji se primjenjuju utvrđeni zahtjevi za inspekciju.</a:t>
            </a:r>
          </a:p>
        </p:txBody>
      </p:sp>
      <p:sp>
        <p:nvSpPr>
          <p:cNvPr id="3" name="TekstniOkvir 2">
            <a:extLst>
              <a:ext uri="{FF2B5EF4-FFF2-40B4-BE49-F238E27FC236}">
                <a16:creationId xmlns:a16="http://schemas.microsoft.com/office/drawing/2014/main" id="{BF4106A8-EF54-7CA0-B6F3-5D21568BF992}"/>
              </a:ext>
            </a:extLst>
          </p:cNvPr>
          <p:cNvSpPr txBox="1"/>
          <p:nvPr/>
        </p:nvSpPr>
        <p:spPr>
          <a:xfrm>
            <a:off x="617342" y="1851730"/>
            <a:ext cx="7068299" cy="2831544"/>
          </a:xfrm>
          <a:prstGeom prst="rect">
            <a:avLst/>
          </a:prstGeom>
          <a:noFill/>
        </p:spPr>
        <p:txBody>
          <a:bodyPr wrap="square" rtlCol="0">
            <a:spAutoFit/>
          </a:bodyPr>
          <a:lstStyle/>
          <a:p>
            <a:pPr algn="just"/>
            <a:r>
              <a:rPr lang="hr-HR" dirty="0"/>
              <a:t>Izraz „predmet“ upotrebljava se kao zajednički pojam koji obuhvaća proizvod, proces, uslugu, materijal, lokaciju, postrojenje, prostor, instalaciju ili njihove dijelove, odnosno njihov projekt, prema potrebi.</a:t>
            </a:r>
          </a:p>
          <a:p>
            <a:pPr algn="just"/>
            <a:endParaRPr lang="hr-HR" sz="800" dirty="0"/>
          </a:p>
          <a:p>
            <a:pPr algn="just"/>
            <a:r>
              <a:rPr lang="hr-HR" dirty="0"/>
              <a:t>Predmet inspekcije može biti skup objekata ili pojedinačni objekt. </a:t>
            </a:r>
          </a:p>
          <a:p>
            <a:pPr algn="just"/>
            <a:endParaRPr lang="hr-HR" sz="800" dirty="0"/>
          </a:p>
          <a:p>
            <a:pPr algn="just"/>
            <a:r>
              <a:rPr lang="hr-HR" dirty="0"/>
              <a:t>Predmet se može provjeravati u bilo kojoj fazi, npr. u fazi projektiranja, tipskog ispitivanja, početne inspekcije, inspekcije u uporabi ili u nadzoru.</a:t>
            </a:r>
          </a:p>
        </p:txBody>
      </p:sp>
    </p:spTree>
    <p:extLst>
      <p:ext uri="{BB962C8B-B14F-4D97-AF65-F5344CB8AC3E}">
        <p14:creationId xmlns:p14="http://schemas.microsoft.com/office/powerpoint/2010/main" val="55486821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90">
          <a:extLst>
            <a:ext uri="{FF2B5EF4-FFF2-40B4-BE49-F238E27FC236}">
              <a16:creationId xmlns:a16="http://schemas.microsoft.com/office/drawing/2014/main" id="{3D0D2807-862C-25CF-FD20-B17CC1ABD7C2}"/>
            </a:ext>
          </a:extLst>
        </p:cNvPr>
        <p:cNvGrpSpPr/>
        <p:nvPr/>
      </p:nvGrpSpPr>
      <p:grpSpPr>
        <a:xfrm>
          <a:off x="0" y="0"/>
          <a:ext cx="0" cy="0"/>
          <a:chOff x="0" y="0"/>
          <a:chExt cx="0" cy="0"/>
        </a:xfrm>
      </p:grpSpPr>
      <p:sp>
        <p:nvSpPr>
          <p:cNvPr id="93" name="Google Shape;93;p17">
            <a:extLst>
              <a:ext uri="{FF2B5EF4-FFF2-40B4-BE49-F238E27FC236}">
                <a16:creationId xmlns:a16="http://schemas.microsoft.com/office/drawing/2014/main" id="{51F5B74C-3D5D-3D79-A54F-7B26A1E4D94D}"/>
              </a:ext>
            </a:extLst>
          </p:cNvPr>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40</a:t>
            </a:fld>
            <a:endParaRPr/>
          </a:p>
        </p:txBody>
      </p:sp>
      <p:sp>
        <p:nvSpPr>
          <p:cNvPr id="2" name="TekstniOkvir 1">
            <a:extLst>
              <a:ext uri="{FF2B5EF4-FFF2-40B4-BE49-F238E27FC236}">
                <a16:creationId xmlns:a16="http://schemas.microsoft.com/office/drawing/2014/main" id="{F422FEAD-0D44-3E13-AFFF-6C79D7398D3D}"/>
              </a:ext>
            </a:extLst>
          </p:cNvPr>
          <p:cNvSpPr txBox="1"/>
          <p:nvPr/>
        </p:nvSpPr>
        <p:spPr>
          <a:xfrm>
            <a:off x="626578" y="1050072"/>
            <a:ext cx="7068299" cy="4031873"/>
          </a:xfrm>
          <a:prstGeom prst="rect">
            <a:avLst/>
          </a:prstGeom>
          <a:noFill/>
        </p:spPr>
        <p:txBody>
          <a:bodyPr wrap="square" rtlCol="0">
            <a:spAutoFit/>
          </a:bodyPr>
          <a:lstStyle/>
          <a:p>
            <a:pPr algn="just"/>
            <a:r>
              <a:rPr lang="hr-HR" sz="1600" i="1" dirty="0">
                <a:solidFill>
                  <a:srgbClr val="00B050"/>
                </a:solidFill>
              </a:rPr>
              <a:t>8.4.3 Poduzete radnje za rješavanje rizika i prilika moraju biti razmjerne potencijalnom utjecaju na valjanost rezultata inspekcije i, ako je primjenjivo, na valjanost inspekcijske sheme.</a:t>
            </a:r>
          </a:p>
          <a:p>
            <a:pPr algn="just"/>
            <a:endParaRPr lang="hr-HR" sz="1600" i="1" dirty="0">
              <a:solidFill>
                <a:srgbClr val="00B050"/>
              </a:solidFill>
            </a:endParaRPr>
          </a:p>
          <a:p>
            <a:pPr algn="just"/>
            <a:r>
              <a:rPr lang="hr-HR" sz="1600" i="1" dirty="0">
                <a:solidFill>
                  <a:srgbClr val="00B050"/>
                </a:solidFill>
              </a:rPr>
              <a:t>NAPOMENA 1: Mogućnosti za rješavanje rizika mogu uključivati prepoznavanje i izbjegavanje prijetnji, preuzimanje rizika radi ostvarivanja prilike, uklanjanje izvora rizika, promjenu vjerojatnosti ili posljedica, dijeljenje rizika ili zadržavanje rizika uz informiranu odluku.</a:t>
            </a:r>
          </a:p>
          <a:p>
            <a:pPr algn="just"/>
            <a:r>
              <a:rPr lang="hr-HR" sz="1600" i="1" dirty="0">
                <a:solidFill>
                  <a:srgbClr val="00B050"/>
                </a:solidFill>
              </a:rPr>
              <a:t>NAPOMENA 2: Prilike mogu dovesti do proširenja opsega inspekcijskih aktivnosti, uključivanja novih klijenata, primjene novih tehnologija i drugih mogućnosti za zadovoljavanje potreba klijenata.</a:t>
            </a:r>
          </a:p>
          <a:p>
            <a:pPr algn="just"/>
            <a:r>
              <a:rPr lang="hr-HR" sz="1600" i="1">
                <a:solidFill>
                  <a:srgbClr val="00B050"/>
                </a:solidFill>
              </a:rPr>
              <a:t>NAPOMENA </a:t>
            </a:r>
            <a:r>
              <a:rPr lang="hr-HR" sz="1600" i="1" dirty="0">
                <a:solidFill>
                  <a:srgbClr val="00B050"/>
                </a:solidFill>
              </a:rPr>
              <a:t>3: Neke tehnike za osiguravanje valjanosti rezultata inspekcije mogu biti: ponovna inspekcija predmeta; usporedba rezultata različitih inspektora na istom predmetu; analiza trendova pojedinih inspektora; usporedba s rezultatima drugih inspekcijskih tijela; nadzor na lokaciji; preispitivanje izvještaja.</a:t>
            </a:r>
          </a:p>
        </p:txBody>
      </p:sp>
      <p:sp>
        <p:nvSpPr>
          <p:cNvPr id="5" name="Google Shape;91;p17">
            <a:extLst>
              <a:ext uri="{FF2B5EF4-FFF2-40B4-BE49-F238E27FC236}">
                <a16:creationId xmlns:a16="http://schemas.microsoft.com/office/drawing/2014/main" id="{B45152B6-4C52-4352-D3FB-6913CD135B91}"/>
              </a:ext>
            </a:extLst>
          </p:cNvPr>
          <p:cNvSpPr txBox="1">
            <a:spLocks/>
          </p:cNvSpPr>
          <p:nvPr/>
        </p:nvSpPr>
        <p:spPr>
          <a:xfrm>
            <a:off x="378690" y="420364"/>
            <a:ext cx="7949493" cy="396300"/>
          </a:xfrm>
          <a:prstGeom prst="rect">
            <a:avLst/>
          </a:prstGeom>
        </p:spPr>
        <p:txBody>
          <a:bodyPr spcFirstLastPara="1" vert="horz" wrap="square" lIns="0" tIns="0" rIns="0" bIns="0" rtlCol="0" anchor="b" anchorCtr="0">
            <a:noAutofit/>
          </a:bodyPr>
          <a:lstStyle>
            <a:lvl1pPr lvl="0" algn="l" defTabSz="685800" rtl="0" eaLnBrk="1" latinLnBrk="0" hangingPunct="1">
              <a:lnSpc>
                <a:spcPct val="90000"/>
              </a:lnSpc>
              <a:spcBef>
                <a:spcPts val="0"/>
              </a:spcBef>
              <a:spcAft>
                <a:spcPts val="0"/>
              </a:spcAft>
              <a:buSzPts val="3200"/>
              <a:buNone/>
              <a:defRPr sz="3300" kern="1200" spc="-38" baseline="0">
                <a:solidFill>
                  <a:schemeClr val="tx1"/>
                </a:solidFill>
                <a:latin typeface="+mj-lt"/>
                <a:ea typeface="+mj-ea"/>
                <a:cs typeface="+mj-cs"/>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pPr algn="ctr"/>
            <a:r>
              <a:rPr lang="hr-HR" dirty="0"/>
              <a:t>ZAHTJEVI ZA SUSTAV UPRAVLJANJA</a:t>
            </a:r>
          </a:p>
        </p:txBody>
      </p:sp>
    </p:spTree>
    <p:extLst>
      <p:ext uri="{BB962C8B-B14F-4D97-AF65-F5344CB8AC3E}">
        <p14:creationId xmlns:p14="http://schemas.microsoft.com/office/powerpoint/2010/main" val="95614465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90">
          <a:extLst>
            <a:ext uri="{FF2B5EF4-FFF2-40B4-BE49-F238E27FC236}">
              <a16:creationId xmlns:a16="http://schemas.microsoft.com/office/drawing/2014/main" id="{EEDCCC65-1F30-F2C4-4E72-D58A15F7E123}"/>
            </a:ext>
          </a:extLst>
        </p:cNvPr>
        <p:cNvGrpSpPr/>
        <p:nvPr/>
      </p:nvGrpSpPr>
      <p:grpSpPr>
        <a:xfrm>
          <a:off x="0" y="0"/>
          <a:ext cx="0" cy="0"/>
          <a:chOff x="0" y="0"/>
          <a:chExt cx="0" cy="0"/>
        </a:xfrm>
      </p:grpSpPr>
      <p:sp>
        <p:nvSpPr>
          <p:cNvPr id="93" name="Google Shape;93;p17">
            <a:extLst>
              <a:ext uri="{FF2B5EF4-FFF2-40B4-BE49-F238E27FC236}">
                <a16:creationId xmlns:a16="http://schemas.microsoft.com/office/drawing/2014/main" id="{66561A89-2EBE-9C7E-9E80-E3A24FBE9DEA}"/>
              </a:ext>
            </a:extLst>
          </p:cNvPr>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41</a:t>
            </a:fld>
            <a:endParaRPr/>
          </a:p>
        </p:txBody>
      </p:sp>
      <p:sp>
        <p:nvSpPr>
          <p:cNvPr id="2" name="TekstniOkvir 1">
            <a:extLst>
              <a:ext uri="{FF2B5EF4-FFF2-40B4-BE49-F238E27FC236}">
                <a16:creationId xmlns:a16="http://schemas.microsoft.com/office/drawing/2014/main" id="{5E031862-29CD-AB90-B6B5-7DBC1F9ECE63}"/>
              </a:ext>
            </a:extLst>
          </p:cNvPr>
          <p:cNvSpPr txBox="1"/>
          <p:nvPr/>
        </p:nvSpPr>
        <p:spPr>
          <a:xfrm>
            <a:off x="626578" y="1050072"/>
            <a:ext cx="7068299" cy="2554545"/>
          </a:xfrm>
          <a:prstGeom prst="rect">
            <a:avLst/>
          </a:prstGeom>
          <a:noFill/>
        </p:spPr>
        <p:txBody>
          <a:bodyPr wrap="square" rtlCol="0">
            <a:spAutoFit/>
          </a:bodyPr>
          <a:lstStyle/>
          <a:p>
            <a:pPr algn="just"/>
            <a:r>
              <a:rPr lang="hr-HR" sz="1600" i="1" dirty="0">
                <a:solidFill>
                  <a:srgbClr val="00B050"/>
                </a:solidFill>
              </a:rPr>
              <a:t>8.4.4 Inspekcijsko tijelo mora prikupljati povratne informacije od svojih klijenata i, gdje je primjenjivo, od zainteresiranih strana. Te povratne informacije moraju se analizirati i koristiti za poboljšanje sustava upravljanja i inspekcijskih aktivnosti.</a:t>
            </a:r>
          </a:p>
          <a:p>
            <a:pPr algn="just"/>
            <a:endParaRPr lang="hr-HR" sz="1600" i="1" dirty="0">
              <a:solidFill>
                <a:srgbClr val="00B050"/>
              </a:solidFill>
            </a:endParaRPr>
          </a:p>
          <a:p>
            <a:pPr algn="just"/>
            <a:r>
              <a:rPr lang="hr-HR" sz="1600" i="1" dirty="0">
                <a:solidFill>
                  <a:srgbClr val="00B050"/>
                </a:solidFill>
              </a:rPr>
              <a:t>NAPOMENA: Primjeri povratnih informacija uključuju ankete o zadovoljstvu klijenata i, gdje je primjenjivo, zainteresiranih strana, zapise komunikacije, korištenje postojećih mehanizama za povratne informacije te pregled izvještaja s osobljem, zainteresiranim stranama ili klijentima.</a:t>
            </a:r>
          </a:p>
        </p:txBody>
      </p:sp>
      <p:sp>
        <p:nvSpPr>
          <p:cNvPr id="5" name="Google Shape;91;p17">
            <a:extLst>
              <a:ext uri="{FF2B5EF4-FFF2-40B4-BE49-F238E27FC236}">
                <a16:creationId xmlns:a16="http://schemas.microsoft.com/office/drawing/2014/main" id="{98808AA4-727B-C4A9-12A1-FFB10EFC0B88}"/>
              </a:ext>
            </a:extLst>
          </p:cNvPr>
          <p:cNvSpPr txBox="1">
            <a:spLocks/>
          </p:cNvSpPr>
          <p:nvPr/>
        </p:nvSpPr>
        <p:spPr>
          <a:xfrm>
            <a:off x="378690" y="420364"/>
            <a:ext cx="7949493" cy="396300"/>
          </a:xfrm>
          <a:prstGeom prst="rect">
            <a:avLst/>
          </a:prstGeom>
        </p:spPr>
        <p:txBody>
          <a:bodyPr spcFirstLastPara="1" vert="horz" wrap="square" lIns="0" tIns="0" rIns="0" bIns="0" rtlCol="0" anchor="b" anchorCtr="0">
            <a:noAutofit/>
          </a:bodyPr>
          <a:lstStyle>
            <a:lvl1pPr lvl="0" algn="l" defTabSz="685800" rtl="0" eaLnBrk="1" latinLnBrk="0" hangingPunct="1">
              <a:lnSpc>
                <a:spcPct val="90000"/>
              </a:lnSpc>
              <a:spcBef>
                <a:spcPts val="0"/>
              </a:spcBef>
              <a:spcAft>
                <a:spcPts val="0"/>
              </a:spcAft>
              <a:buSzPts val="3200"/>
              <a:buNone/>
              <a:defRPr sz="3300" kern="1200" spc="-38" baseline="0">
                <a:solidFill>
                  <a:schemeClr val="tx1"/>
                </a:solidFill>
                <a:latin typeface="+mj-lt"/>
                <a:ea typeface="+mj-ea"/>
                <a:cs typeface="+mj-cs"/>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pPr algn="ctr"/>
            <a:r>
              <a:rPr lang="hr-HR" dirty="0"/>
              <a:t>ZAHTJEVI ZA SUSTAV UPRAVLJANJA</a:t>
            </a:r>
          </a:p>
        </p:txBody>
      </p:sp>
    </p:spTree>
    <p:extLst>
      <p:ext uri="{BB962C8B-B14F-4D97-AF65-F5344CB8AC3E}">
        <p14:creationId xmlns:p14="http://schemas.microsoft.com/office/powerpoint/2010/main" val="146590823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90">
          <a:extLst>
            <a:ext uri="{FF2B5EF4-FFF2-40B4-BE49-F238E27FC236}">
              <a16:creationId xmlns:a16="http://schemas.microsoft.com/office/drawing/2014/main" id="{4C5FD9EC-2A80-0DD1-8BC3-1466766915DB}"/>
            </a:ext>
          </a:extLst>
        </p:cNvPr>
        <p:cNvGrpSpPr/>
        <p:nvPr/>
      </p:nvGrpSpPr>
      <p:grpSpPr>
        <a:xfrm>
          <a:off x="0" y="0"/>
          <a:ext cx="0" cy="0"/>
          <a:chOff x="0" y="0"/>
          <a:chExt cx="0" cy="0"/>
        </a:xfrm>
      </p:grpSpPr>
      <p:sp>
        <p:nvSpPr>
          <p:cNvPr id="93" name="Google Shape;93;p17">
            <a:extLst>
              <a:ext uri="{FF2B5EF4-FFF2-40B4-BE49-F238E27FC236}">
                <a16:creationId xmlns:a16="http://schemas.microsoft.com/office/drawing/2014/main" id="{2A9905CE-E6B2-B294-71EB-30B33D166FAF}"/>
              </a:ext>
            </a:extLst>
          </p:cNvPr>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42</a:t>
            </a:fld>
            <a:endParaRPr/>
          </a:p>
        </p:txBody>
      </p:sp>
      <p:sp>
        <p:nvSpPr>
          <p:cNvPr id="2" name="TekstniOkvir 1">
            <a:extLst>
              <a:ext uri="{FF2B5EF4-FFF2-40B4-BE49-F238E27FC236}">
                <a16:creationId xmlns:a16="http://schemas.microsoft.com/office/drawing/2014/main" id="{8FDFD537-5C98-BCF5-30BC-5EEE1BECFA9C}"/>
              </a:ext>
            </a:extLst>
          </p:cNvPr>
          <p:cNvSpPr txBox="1"/>
          <p:nvPr/>
        </p:nvSpPr>
        <p:spPr>
          <a:xfrm>
            <a:off x="626578" y="1050072"/>
            <a:ext cx="7068299" cy="2585323"/>
          </a:xfrm>
          <a:prstGeom prst="rect">
            <a:avLst/>
          </a:prstGeom>
          <a:noFill/>
        </p:spPr>
        <p:txBody>
          <a:bodyPr wrap="square" rtlCol="0">
            <a:spAutoFit/>
          </a:bodyPr>
          <a:lstStyle/>
          <a:p>
            <a:pPr algn="just"/>
            <a:r>
              <a:rPr lang="hr-HR" b="1" dirty="0"/>
              <a:t>Popravne radnje</a:t>
            </a:r>
          </a:p>
          <a:p>
            <a:pPr algn="just"/>
            <a:endParaRPr lang="hr-HR" b="1" dirty="0">
              <a:solidFill>
                <a:srgbClr val="0070C0"/>
              </a:solidFill>
            </a:endParaRPr>
          </a:p>
          <a:p>
            <a:pPr algn="just"/>
            <a:r>
              <a:rPr lang="hr-HR" b="1" i="1" dirty="0">
                <a:solidFill>
                  <a:srgbClr val="00B050"/>
                </a:solidFill>
              </a:rPr>
              <a:t>Pojačani zahtjevi.</a:t>
            </a:r>
          </a:p>
          <a:p>
            <a:pPr algn="just"/>
            <a:endParaRPr lang="hr-HR" i="1" dirty="0">
              <a:solidFill>
                <a:srgbClr val="00B050"/>
              </a:solidFill>
            </a:endParaRPr>
          </a:p>
          <a:p>
            <a:pPr algn="just"/>
            <a:r>
              <a:rPr lang="hr-HR" i="1" dirty="0">
                <a:solidFill>
                  <a:srgbClr val="00B050"/>
                </a:solidFill>
              </a:rPr>
              <a:t>Novi zahtjevi:</a:t>
            </a:r>
          </a:p>
          <a:p>
            <a:pPr algn="just"/>
            <a:endParaRPr lang="hr-HR" i="1" dirty="0">
              <a:solidFill>
                <a:srgbClr val="00B050"/>
              </a:solidFill>
            </a:endParaRPr>
          </a:p>
          <a:p>
            <a:pPr algn="just"/>
            <a:r>
              <a:rPr lang="hr-HR" i="1" dirty="0">
                <a:solidFill>
                  <a:srgbClr val="00B050"/>
                </a:solidFill>
              </a:rPr>
              <a:t>- ažurirati rizike i prilike utvrđene tijekom planiranja, prema potrebi</a:t>
            </a:r>
          </a:p>
          <a:p>
            <a:pPr algn="just"/>
            <a:r>
              <a:rPr lang="hr-HR" i="1" dirty="0">
                <a:solidFill>
                  <a:srgbClr val="00B050"/>
                </a:solidFill>
              </a:rPr>
              <a:t>- po potrebi provesti izmjene u sustavu upravljanja.</a:t>
            </a:r>
          </a:p>
        </p:txBody>
      </p:sp>
      <p:sp>
        <p:nvSpPr>
          <p:cNvPr id="5" name="Google Shape;91;p17">
            <a:extLst>
              <a:ext uri="{FF2B5EF4-FFF2-40B4-BE49-F238E27FC236}">
                <a16:creationId xmlns:a16="http://schemas.microsoft.com/office/drawing/2014/main" id="{CB607E7D-AD30-7B00-4DA2-F80689D16BAE}"/>
              </a:ext>
            </a:extLst>
          </p:cNvPr>
          <p:cNvSpPr txBox="1">
            <a:spLocks/>
          </p:cNvSpPr>
          <p:nvPr/>
        </p:nvSpPr>
        <p:spPr>
          <a:xfrm>
            <a:off x="378690" y="420364"/>
            <a:ext cx="7949493" cy="396300"/>
          </a:xfrm>
          <a:prstGeom prst="rect">
            <a:avLst/>
          </a:prstGeom>
        </p:spPr>
        <p:txBody>
          <a:bodyPr spcFirstLastPara="1" vert="horz" wrap="square" lIns="0" tIns="0" rIns="0" bIns="0" rtlCol="0" anchor="b" anchorCtr="0">
            <a:noAutofit/>
          </a:bodyPr>
          <a:lstStyle>
            <a:lvl1pPr lvl="0" algn="l" defTabSz="685800" rtl="0" eaLnBrk="1" latinLnBrk="0" hangingPunct="1">
              <a:lnSpc>
                <a:spcPct val="90000"/>
              </a:lnSpc>
              <a:spcBef>
                <a:spcPts val="0"/>
              </a:spcBef>
              <a:spcAft>
                <a:spcPts val="0"/>
              </a:spcAft>
              <a:buSzPts val="3200"/>
              <a:buNone/>
              <a:defRPr sz="3300" kern="1200" spc="-38" baseline="0">
                <a:solidFill>
                  <a:schemeClr val="tx1"/>
                </a:solidFill>
                <a:latin typeface="+mj-lt"/>
                <a:ea typeface="+mj-ea"/>
                <a:cs typeface="+mj-cs"/>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pPr algn="ctr"/>
            <a:r>
              <a:rPr lang="hr-HR" dirty="0"/>
              <a:t>ZAHTJEVI ZA SUSTAV UPRAVLJANJA</a:t>
            </a:r>
          </a:p>
        </p:txBody>
      </p:sp>
    </p:spTree>
    <p:extLst>
      <p:ext uri="{BB962C8B-B14F-4D97-AF65-F5344CB8AC3E}">
        <p14:creationId xmlns:p14="http://schemas.microsoft.com/office/powerpoint/2010/main" val="64233957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90">
          <a:extLst>
            <a:ext uri="{FF2B5EF4-FFF2-40B4-BE49-F238E27FC236}">
              <a16:creationId xmlns:a16="http://schemas.microsoft.com/office/drawing/2014/main" id="{0C25AC2A-3F99-71D9-B6D4-94BE135498DC}"/>
            </a:ext>
          </a:extLst>
        </p:cNvPr>
        <p:cNvGrpSpPr/>
        <p:nvPr/>
      </p:nvGrpSpPr>
      <p:grpSpPr>
        <a:xfrm>
          <a:off x="0" y="0"/>
          <a:ext cx="0" cy="0"/>
          <a:chOff x="0" y="0"/>
          <a:chExt cx="0" cy="0"/>
        </a:xfrm>
      </p:grpSpPr>
      <p:sp>
        <p:nvSpPr>
          <p:cNvPr id="93" name="Google Shape;93;p17">
            <a:extLst>
              <a:ext uri="{FF2B5EF4-FFF2-40B4-BE49-F238E27FC236}">
                <a16:creationId xmlns:a16="http://schemas.microsoft.com/office/drawing/2014/main" id="{FCE5F2E8-4856-2FFB-22EF-5FFD30B39C02}"/>
              </a:ext>
            </a:extLst>
          </p:cNvPr>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43</a:t>
            </a:fld>
            <a:endParaRPr/>
          </a:p>
        </p:txBody>
      </p:sp>
      <p:sp>
        <p:nvSpPr>
          <p:cNvPr id="2" name="TekstniOkvir 1">
            <a:extLst>
              <a:ext uri="{FF2B5EF4-FFF2-40B4-BE49-F238E27FC236}">
                <a16:creationId xmlns:a16="http://schemas.microsoft.com/office/drawing/2014/main" id="{B72F9615-BC40-8329-5141-9BAE44B7FB04}"/>
              </a:ext>
            </a:extLst>
          </p:cNvPr>
          <p:cNvSpPr txBox="1"/>
          <p:nvPr/>
        </p:nvSpPr>
        <p:spPr>
          <a:xfrm>
            <a:off x="626578" y="1050072"/>
            <a:ext cx="7068299" cy="4047262"/>
          </a:xfrm>
          <a:prstGeom prst="rect">
            <a:avLst/>
          </a:prstGeom>
          <a:noFill/>
        </p:spPr>
        <p:txBody>
          <a:bodyPr wrap="square" rtlCol="0">
            <a:spAutoFit/>
          </a:bodyPr>
          <a:lstStyle/>
          <a:p>
            <a:pPr algn="just"/>
            <a:r>
              <a:rPr lang="hr-HR" b="1" i="1" dirty="0">
                <a:solidFill>
                  <a:srgbClr val="00B050"/>
                </a:solidFill>
              </a:rPr>
              <a:t>Nesukladni rad</a:t>
            </a:r>
          </a:p>
          <a:p>
            <a:pPr algn="just"/>
            <a:endParaRPr lang="hr-HR" i="1" dirty="0">
              <a:solidFill>
                <a:srgbClr val="00B050"/>
              </a:solidFill>
            </a:endParaRPr>
          </a:p>
          <a:p>
            <a:pPr algn="just"/>
            <a:r>
              <a:rPr lang="hr-HR" sz="1700" i="1" dirty="0">
                <a:solidFill>
                  <a:srgbClr val="00B050"/>
                </a:solidFill>
              </a:rPr>
              <a:t>U slučaju nesukladnosti povezanih s inspekcijskim aktivnostima koje nisu u skladu s vlastitim postupcima inspekcijskog tijela ili s dogovorenim zahtjevima s klijentom, inspekcijsko tijelo mora osigurati da se:</a:t>
            </a:r>
          </a:p>
          <a:p>
            <a:pPr algn="just"/>
            <a:r>
              <a:rPr lang="hr-HR" sz="1700" i="1" dirty="0">
                <a:solidFill>
                  <a:srgbClr val="00B050"/>
                </a:solidFill>
              </a:rPr>
              <a:t>- definirane radnje (uključujući, prema potrebi, obustavu ili ponavljanje rada te zadržavanje izvještaja) temelje na riziku koji je utvrdilo inspekcijsko tijelo;</a:t>
            </a:r>
          </a:p>
          <a:p>
            <a:pPr algn="just"/>
            <a:r>
              <a:rPr lang="hr-HR" sz="1700" i="1" dirty="0">
                <a:solidFill>
                  <a:srgbClr val="00B050"/>
                </a:solidFill>
              </a:rPr>
              <a:t>- provede vrednovanje značajnosti nesukladnosti, uključujući analizu utjecaja na prethodne rezultate;</a:t>
            </a:r>
          </a:p>
          <a:p>
            <a:pPr algn="just"/>
            <a:r>
              <a:rPr lang="hr-HR" sz="1700" i="1" dirty="0">
                <a:solidFill>
                  <a:srgbClr val="00B050"/>
                </a:solidFill>
              </a:rPr>
              <a:t>- donese odluka o prihvatljivosti inspekcijskog rada pogođenog nesukladnošću;</a:t>
            </a:r>
          </a:p>
          <a:p>
            <a:pPr algn="just"/>
            <a:r>
              <a:rPr lang="hr-HR" sz="1700" i="1" dirty="0">
                <a:solidFill>
                  <a:srgbClr val="00B050"/>
                </a:solidFill>
              </a:rPr>
              <a:t>- kada je potrebno, obavijesti klijenta te povuče ili poništi rad;</a:t>
            </a:r>
          </a:p>
          <a:p>
            <a:pPr algn="just"/>
            <a:r>
              <a:rPr lang="hr-HR" sz="1700" i="1" dirty="0">
                <a:solidFill>
                  <a:srgbClr val="00B050"/>
                </a:solidFill>
              </a:rPr>
              <a:t>- definira odgovornost za odobravanje nastavka rada.</a:t>
            </a:r>
          </a:p>
        </p:txBody>
      </p:sp>
      <p:sp>
        <p:nvSpPr>
          <p:cNvPr id="5" name="Google Shape;91;p17">
            <a:extLst>
              <a:ext uri="{FF2B5EF4-FFF2-40B4-BE49-F238E27FC236}">
                <a16:creationId xmlns:a16="http://schemas.microsoft.com/office/drawing/2014/main" id="{B19162E7-BABC-BA70-7D3D-767F32C6B0A4}"/>
              </a:ext>
            </a:extLst>
          </p:cNvPr>
          <p:cNvSpPr txBox="1">
            <a:spLocks/>
          </p:cNvSpPr>
          <p:nvPr/>
        </p:nvSpPr>
        <p:spPr>
          <a:xfrm>
            <a:off x="378690" y="420364"/>
            <a:ext cx="7949493" cy="396300"/>
          </a:xfrm>
          <a:prstGeom prst="rect">
            <a:avLst/>
          </a:prstGeom>
        </p:spPr>
        <p:txBody>
          <a:bodyPr spcFirstLastPara="1" vert="horz" wrap="square" lIns="0" tIns="0" rIns="0" bIns="0" rtlCol="0" anchor="b" anchorCtr="0">
            <a:noAutofit/>
          </a:bodyPr>
          <a:lstStyle>
            <a:lvl1pPr lvl="0" algn="l" defTabSz="685800" rtl="0" eaLnBrk="1" latinLnBrk="0" hangingPunct="1">
              <a:lnSpc>
                <a:spcPct val="90000"/>
              </a:lnSpc>
              <a:spcBef>
                <a:spcPts val="0"/>
              </a:spcBef>
              <a:spcAft>
                <a:spcPts val="0"/>
              </a:spcAft>
              <a:buSzPts val="3200"/>
              <a:buNone/>
              <a:defRPr sz="3300" kern="1200" spc="-38" baseline="0">
                <a:solidFill>
                  <a:schemeClr val="tx1"/>
                </a:solidFill>
                <a:latin typeface="+mj-lt"/>
                <a:ea typeface="+mj-ea"/>
                <a:cs typeface="+mj-cs"/>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pPr algn="ctr"/>
            <a:r>
              <a:rPr lang="hr-HR" dirty="0"/>
              <a:t>ZAHTJEVI ZA SUSTAV UPRAVLJANJA</a:t>
            </a:r>
          </a:p>
        </p:txBody>
      </p:sp>
    </p:spTree>
    <p:extLst>
      <p:ext uri="{BB962C8B-B14F-4D97-AF65-F5344CB8AC3E}">
        <p14:creationId xmlns:p14="http://schemas.microsoft.com/office/powerpoint/2010/main" val="94939158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90">
          <a:extLst>
            <a:ext uri="{FF2B5EF4-FFF2-40B4-BE49-F238E27FC236}">
              <a16:creationId xmlns:a16="http://schemas.microsoft.com/office/drawing/2014/main" id="{8DC04076-5D7C-47FD-E3AA-FC27920B717F}"/>
            </a:ext>
          </a:extLst>
        </p:cNvPr>
        <p:cNvGrpSpPr/>
        <p:nvPr/>
      </p:nvGrpSpPr>
      <p:grpSpPr>
        <a:xfrm>
          <a:off x="0" y="0"/>
          <a:ext cx="0" cy="0"/>
          <a:chOff x="0" y="0"/>
          <a:chExt cx="0" cy="0"/>
        </a:xfrm>
      </p:grpSpPr>
      <p:sp>
        <p:nvSpPr>
          <p:cNvPr id="93" name="Google Shape;93;p17">
            <a:extLst>
              <a:ext uri="{FF2B5EF4-FFF2-40B4-BE49-F238E27FC236}">
                <a16:creationId xmlns:a16="http://schemas.microsoft.com/office/drawing/2014/main" id="{7796823F-DDA4-A295-98E0-0E8CCFABD5AE}"/>
              </a:ext>
            </a:extLst>
          </p:cNvPr>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44</a:t>
            </a:fld>
            <a:endParaRPr/>
          </a:p>
        </p:txBody>
      </p:sp>
      <p:sp>
        <p:nvSpPr>
          <p:cNvPr id="2" name="TekstniOkvir 1">
            <a:extLst>
              <a:ext uri="{FF2B5EF4-FFF2-40B4-BE49-F238E27FC236}">
                <a16:creationId xmlns:a16="http://schemas.microsoft.com/office/drawing/2014/main" id="{CFCE061F-D518-4AE8-8443-B41C1EFF2138}"/>
              </a:ext>
            </a:extLst>
          </p:cNvPr>
          <p:cNvSpPr txBox="1"/>
          <p:nvPr/>
        </p:nvSpPr>
        <p:spPr>
          <a:xfrm>
            <a:off x="626578" y="1050072"/>
            <a:ext cx="7068299" cy="3416320"/>
          </a:xfrm>
          <a:prstGeom prst="rect">
            <a:avLst/>
          </a:prstGeom>
          <a:noFill/>
        </p:spPr>
        <p:txBody>
          <a:bodyPr wrap="square" rtlCol="0">
            <a:spAutoFit/>
          </a:bodyPr>
          <a:lstStyle/>
          <a:p>
            <a:pPr algn="just"/>
            <a:r>
              <a:rPr lang="hr-HR" b="1" dirty="0"/>
              <a:t>Interni auditi</a:t>
            </a:r>
          </a:p>
          <a:p>
            <a:pPr algn="just"/>
            <a:endParaRPr lang="hr-HR" b="1" dirty="0">
              <a:solidFill>
                <a:srgbClr val="0070C0"/>
              </a:solidFill>
            </a:endParaRPr>
          </a:p>
          <a:p>
            <a:pPr algn="just"/>
            <a:r>
              <a:rPr lang="it-IT" i="1" dirty="0">
                <a:solidFill>
                  <a:srgbClr val="FF0000"/>
                </a:solidFill>
              </a:rPr>
              <a:t>Interni auditi </a:t>
            </a:r>
            <a:r>
              <a:rPr lang="it-IT" i="1" dirty="0" err="1">
                <a:solidFill>
                  <a:srgbClr val="FF0000"/>
                </a:solidFill>
              </a:rPr>
              <a:t>moraju</a:t>
            </a:r>
            <a:r>
              <a:rPr lang="it-IT" i="1" dirty="0">
                <a:solidFill>
                  <a:srgbClr val="FF0000"/>
                </a:solidFill>
              </a:rPr>
              <a:t> se </a:t>
            </a:r>
            <a:r>
              <a:rPr lang="it-IT" i="1" dirty="0" err="1">
                <a:solidFill>
                  <a:srgbClr val="FF0000"/>
                </a:solidFill>
              </a:rPr>
              <a:t>provesti</a:t>
            </a:r>
            <a:r>
              <a:rPr lang="it-IT" i="1" dirty="0">
                <a:solidFill>
                  <a:srgbClr val="FF0000"/>
                </a:solidFill>
              </a:rPr>
              <a:t> </a:t>
            </a:r>
            <a:r>
              <a:rPr lang="it-IT" i="1" dirty="0" err="1">
                <a:solidFill>
                  <a:srgbClr val="FF0000"/>
                </a:solidFill>
              </a:rPr>
              <a:t>najmanje</a:t>
            </a:r>
            <a:r>
              <a:rPr lang="it-IT" i="1" dirty="0">
                <a:solidFill>
                  <a:srgbClr val="FF0000"/>
                </a:solidFill>
              </a:rPr>
              <a:t> </a:t>
            </a:r>
            <a:r>
              <a:rPr lang="it-IT" i="1" dirty="0" err="1">
                <a:solidFill>
                  <a:srgbClr val="FF0000"/>
                </a:solidFill>
              </a:rPr>
              <a:t>jednom</a:t>
            </a:r>
            <a:r>
              <a:rPr lang="it-IT" i="1" dirty="0">
                <a:solidFill>
                  <a:srgbClr val="FF0000"/>
                </a:solidFill>
              </a:rPr>
              <a:t> u</a:t>
            </a:r>
            <a:r>
              <a:rPr lang="hr-HR" i="1" dirty="0">
                <a:solidFill>
                  <a:srgbClr val="FF0000"/>
                </a:solidFill>
              </a:rPr>
              <a:t> 12 mjeseci. Učestalost internih audita može se prilagoditi ovisno o dokazivoj djelotvornosti sustava upravljanja i njegovoj dokazanoj stabilnosti.</a:t>
            </a:r>
          </a:p>
          <a:p>
            <a:pPr algn="just"/>
            <a:endParaRPr lang="hr-HR" i="1" dirty="0">
              <a:solidFill>
                <a:srgbClr val="FF0000"/>
              </a:solidFill>
            </a:endParaRPr>
          </a:p>
          <a:p>
            <a:pPr algn="just"/>
            <a:endParaRPr lang="hr-HR" i="1" dirty="0">
              <a:solidFill>
                <a:srgbClr val="FF0000"/>
              </a:solidFill>
            </a:endParaRPr>
          </a:p>
          <a:p>
            <a:pPr algn="just"/>
            <a:r>
              <a:rPr lang="hr-HR" i="1" dirty="0">
                <a:solidFill>
                  <a:srgbClr val="00B050"/>
                </a:solidFill>
              </a:rPr>
              <a:t>Inspekcijsko tijelo mora provoditi interne audite u planiranim vremenskim razmacima.</a:t>
            </a:r>
          </a:p>
          <a:p>
            <a:pPr algn="just"/>
            <a:endParaRPr lang="hr-HR" i="1" dirty="0">
              <a:solidFill>
                <a:srgbClr val="00B050"/>
              </a:solidFill>
            </a:endParaRPr>
          </a:p>
          <a:p>
            <a:pPr algn="just"/>
            <a:r>
              <a:rPr lang="hr-HR" dirty="0">
                <a:solidFill>
                  <a:srgbClr val="00B050"/>
                </a:solidFill>
              </a:rPr>
              <a:t>(Planiranje na temelju rizika!)</a:t>
            </a:r>
          </a:p>
        </p:txBody>
      </p:sp>
      <p:sp>
        <p:nvSpPr>
          <p:cNvPr id="5" name="Google Shape;91;p17">
            <a:extLst>
              <a:ext uri="{FF2B5EF4-FFF2-40B4-BE49-F238E27FC236}">
                <a16:creationId xmlns:a16="http://schemas.microsoft.com/office/drawing/2014/main" id="{3CE2BA96-7E53-69B6-264F-22867D339B41}"/>
              </a:ext>
            </a:extLst>
          </p:cNvPr>
          <p:cNvSpPr txBox="1">
            <a:spLocks/>
          </p:cNvSpPr>
          <p:nvPr/>
        </p:nvSpPr>
        <p:spPr>
          <a:xfrm>
            <a:off x="378690" y="420364"/>
            <a:ext cx="7949493" cy="396300"/>
          </a:xfrm>
          <a:prstGeom prst="rect">
            <a:avLst/>
          </a:prstGeom>
        </p:spPr>
        <p:txBody>
          <a:bodyPr spcFirstLastPara="1" vert="horz" wrap="square" lIns="0" tIns="0" rIns="0" bIns="0" rtlCol="0" anchor="b" anchorCtr="0">
            <a:noAutofit/>
          </a:bodyPr>
          <a:lstStyle>
            <a:lvl1pPr lvl="0" algn="l" defTabSz="685800" rtl="0" eaLnBrk="1" latinLnBrk="0" hangingPunct="1">
              <a:lnSpc>
                <a:spcPct val="90000"/>
              </a:lnSpc>
              <a:spcBef>
                <a:spcPts val="0"/>
              </a:spcBef>
              <a:spcAft>
                <a:spcPts val="0"/>
              </a:spcAft>
              <a:buSzPts val="3200"/>
              <a:buNone/>
              <a:defRPr sz="3300" kern="1200" spc="-38" baseline="0">
                <a:solidFill>
                  <a:schemeClr val="tx1"/>
                </a:solidFill>
                <a:latin typeface="+mj-lt"/>
                <a:ea typeface="+mj-ea"/>
                <a:cs typeface="+mj-cs"/>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pPr algn="ctr"/>
            <a:r>
              <a:rPr lang="hr-HR" dirty="0"/>
              <a:t>ZAHTJEVI ZA SUSTAV UPRAVLJANJA</a:t>
            </a:r>
          </a:p>
        </p:txBody>
      </p:sp>
    </p:spTree>
    <p:extLst>
      <p:ext uri="{BB962C8B-B14F-4D97-AF65-F5344CB8AC3E}">
        <p14:creationId xmlns:p14="http://schemas.microsoft.com/office/powerpoint/2010/main" val="55845005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90">
          <a:extLst>
            <a:ext uri="{FF2B5EF4-FFF2-40B4-BE49-F238E27FC236}">
              <a16:creationId xmlns:a16="http://schemas.microsoft.com/office/drawing/2014/main" id="{C340C690-11B3-919B-FC4E-BF6C8431CCBF}"/>
            </a:ext>
          </a:extLst>
        </p:cNvPr>
        <p:cNvGrpSpPr/>
        <p:nvPr/>
      </p:nvGrpSpPr>
      <p:grpSpPr>
        <a:xfrm>
          <a:off x="0" y="0"/>
          <a:ext cx="0" cy="0"/>
          <a:chOff x="0" y="0"/>
          <a:chExt cx="0" cy="0"/>
        </a:xfrm>
      </p:grpSpPr>
      <p:sp>
        <p:nvSpPr>
          <p:cNvPr id="93" name="Google Shape;93;p17">
            <a:extLst>
              <a:ext uri="{FF2B5EF4-FFF2-40B4-BE49-F238E27FC236}">
                <a16:creationId xmlns:a16="http://schemas.microsoft.com/office/drawing/2014/main" id="{8E38800C-7197-AF9E-5879-17E3B96A3B16}"/>
              </a:ext>
            </a:extLst>
          </p:cNvPr>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45</a:t>
            </a:fld>
            <a:endParaRPr/>
          </a:p>
        </p:txBody>
      </p:sp>
      <p:sp>
        <p:nvSpPr>
          <p:cNvPr id="2" name="TekstniOkvir 1">
            <a:extLst>
              <a:ext uri="{FF2B5EF4-FFF2-40B4-BE49-F238E27FC236}">
                <a16:creationId xmlns:a16="http://schemas.microsoft.com/office/drawing/2014/main" id="{AB49B044-8891-1CB7-CD41-F6B4467B87C8}"/>
              </a:ext>
            </a:extLst>
          </p:cNvPr>
          <p:cNvSpPr txBox="1"/>
          <p:nvPr/>
        </p:nvSpPr>
        <p:spPr>
          <a:xfrm>
            <a:off x="626578" y="1050072"/>
            <a:ext cx="7068299" cy="3416320"/>
          </a:xfrm>
          <a:prstGeom prst="rect">
            <a:avLst/>
          </a:prstGeom>
          <a:noFill/>
        </p:spPr>
        <p:txBody>
          <a:bodyPr wrap="square" rtlCol="0">
            <a:spAutoFit/>
          </a:bodyPr>
          <a:lstStyle/>
          <a:p>
            <a:pPr algn="just"/>
            <a:r>
              <a:rPr lang="hr-HR" b="1" dirty="0"/>
              <a:t>Preispitivanje upravljanja</a:t>
            </a:r>
          </a:p>
          <a:p>
            <a:pPr algn="just"/>
            <a:endParaRPr lang="hr-HR" b="1" dirty="0">
              <a:solidFill>
                <a:srgbClr val="0070C0"/>
              </a:solidFill>
            </a:endParaRPr>
          </a:p>
          <a:p>
            <a:pPr algn="just"/>
            <a:r>
              <a:rPr lang="it-IT" i="1" dirty="0" err="1">
                <a:solidFill>
                  <a:srgbClr val="FF0000"/>
                </a:solidFill>
              </a:rPr>
              <a:t>Preispitivanja</a:t>
            </a:r>
            <a:r>
              <a:rPr lang="it-IT" i="1" dirty="0">
                <a:solidFill>
                  <a:srgbClr val="FF0000"/>
                </a:solidFill>
              </a:rPr>
              <a:t> se </a:t>
            </a:r>
            <a:r>
              <a:rPr lang="it-IT" i="1" dirty="0" err="1">
                <a:solidFill>
                  <a:srgbClr val="FF0000"/>
                </a:solidFill>
              </a:rPr>
              <a:t>moraju</a:t>
            </a:r>
            <a:r>
              <a:rPr lang="it-IT" i="1" dirty="0">
                <a:solidFill>
                  <a:srgbClr val="FF0000"/>
                </a:solidFill>
              </a:rPr>
              <a:t> </a:t>
            </a:r>
            <a:r>
              <a:rPr lang="it-IT" i="1" dirty="0" err="1">
                <a:solidFill>
                  <a:srgbClr val="FF0000"/>
                </a:solidFill>
              </a:rPr>
              <a:t>provoditi</a:t>
            </a:r>
            <a:r>
              <a:rPr lang="it-IT" i="1" dirty="0">
                <a:solidFill>
                  <a:srgbClr val="FF0000"/>
                </a:solidFill>
              </a:rPr>
              <a:t> </a:t>
            </a:r>
            <a:r>
              <a:rPr lang="it-IT" i="1" dirty="0" err="1">
                <a:solidFill>
                  <a:srgbClr val="FF0000"/>
                </a:solidFill>
              </a:rPr>
              <a:t>najmanje</a:t>
            </a:r>
            <a:r>
              <a:rPr lang="it-IT" i="1" dirty="0">
                <a:solidFill>
                  <a:srgbClr val="FF0000"/>
                </a:solidFill>
              </a:rPr>
              <a:t> </a:t>
            </a:r>
            <a:r>
              <a:rPr lang="it-IT" i="1" dirty="0" err="1">
                <a:solidFill>
                  <a:srgbClr val="FF0000"/>
                </a:solidFill>
              </a:rPr>
              <a:t>jednom</a:t>
            </a:r>
            <a:r>
              <a:rPr lang="hr-HR" i="1" dirty="0">
                <a:solidFill>
                  <a:srgbClr val="FF0000"/>
                </a:solidFill>
              </a:rPr>
              <a:t> </a:t>
            </a:r>
            <a:r>
              <a:rPr lang="it-IT" i="1" dirty="0" err="1">
                <a:solidFill>
                  <a:srgbClr val="FF0000"/>
                </a:solidFill>
              </a:rPr>
              <a:t>godišnje</a:t>
            </a:r>
            <a:r>
              <a:rPr lang="it-IT" i="1" dirty="0">
                <a:solidFill>
                  <a:srgbClr val="FF0000"/>
                </a:solidFill>
              </a:rPr>
              <a:t>. </a:t>
            </a:r>
            <a:r>
              <a:rPr lang="it-IT" i="1" dirty="0" err="1">
                <a:solidFill>
                  <a:srgbClr val="FF0000"/>
                </a:solidFill>
              </a:rPr>
              <a:t>Umjesto</a:t>
            </a:r>
            <a:r>
              <a:rPr lang="it-IT" i="1" dirty="0">
                <a:solidFill>
                  <a:srgbClr val="FF0000"/>
                </a:solidFill>
              </a:rPr>
              <a:t> toga, </a:t>
            </a:r>
            <a:r>
              <a:rPr lang="it-IT" i="1" dirty="0" err="1">
                <a:solidFill>
                  <a:srgbClr val="FF0000"/>
                </a:solidFill>
              </a:rPr>
              <a:t>preispitivanje</a:t>
            </a:r>
            <a:r>
              <a:rPr lang="it-IT" i="1" dirty="0">
                <a:solidFill>
                  <a:srgbClr val="FF0000"/>
                </a:solidFill>
              </a:rPr>
              <a:t> se </a:t>
            </a:r>
            <a:r>
              <a:rPr lang="it-IT" i="1" dirty="0" err="1">
                <a:solidFill>
                  <a:srgbClr val="FF0000"/>
                </a:solidFill>
              </a:rPr>
              <a:t>može</a:t>
            </a:r>
            <a:r>
              <a:rPr lang="it-IT" i="1" dirty="0">
                <a:solidFill>
                  <a:srgbClr val="FF0000"/>
                </a:solidFill>
              </a:rPr>
              <a:t> </a:t>
            </a:r>
            <a:r>
              <a:rPr lang="it-IT" i="1" dirty="0" err="1">
                <a:solidFill>
                  <a:srgbClr val="FF0000"/>
                </a:solidFill>
              </a:rPr>
              <a:t>provesti</a:t>
            </a:r>
            <a:r>
              <a:rPr lang="hr-HR" i="1" dirty="0">
                <a:solidFill>
                  <a:srgbClr val="FF0000"/>
                </a:solidFill>
              </a:rPr>
              <a:t> </a:t>
            </a:r>
            <a:r>
              <a:rPr lang="it-IT" i="1" dirty="0">
                <a:solidFill>
                  <a:srgbClr val="FF0000"/>
                </a:solidFill>
              </a:rPr>
              <a:t>i u </a:t>
            </a:r>
            <a:r>
              <a:rPr lang="it-IT" i="1" dirty="0" err="1">
                <a:solidFill>
                  <a:srgbClr val="FF0000"/>
                </a:solidFill>
              </a:rPr>
              <a:t>dijelovima</a:t>
            </a:r>
            <a:r>
              <a:rPr lang="it-IT" i="1" dirty="0">
                <a:solidFill>
                  <a:srgbClr val="FF0000"/>
                </a:solidFill>
              </a:rPr>
              <a:t> (</a:t>
            </a:r>
            <a:r>
              <a:rPr lang="it-IT" i="1" dirty="0" err="1">
                <a:solidFill>
                  <a:srgbClr val="FF0000"/>
                </a:solidFill>
              </a:rPr>
              <a:t>preispitivanje</a:t>
            </a:r>
            <a:r>
              <a:rPr lang="it-IT" i="1" dirty="0">
                <a:solidFill>
                  <a:srgbClr val="FF0000"/>
                </a:solidFill>
              </a:rPr>
              <a:t> </a:t>
            </a:r>
            <a:r>
              <a:rPr lang="it-IT" i="1" dirty="0" err="1">
                <a:solidFill>
                  <a:srgbClr val="FF0000"/>
                </a:solidFill>
              </a:rPr>
              <a:t>po</a:t>
            </a:r>
            <a:r>
              <a:rPr lang="it-IT" i="1" dirty="0">
                <a:solidFill>
                  <a:srgbClr val="FF0000"/>
                </a:solidFill>
              </a:rPr>
              <a:t> </a:t>
            </a:r>
            <a:r>
              <a:rPr lang="it-IT" i="1" dirty="0" err="1">
                <a:solidFill>
                  <a:srgbClr val="FF0000"/>
                </a:solidFill>
              </a:rPr>
              <a:t>dijelovima</a:t>
            </a:r>
            <a:r>
              <a:rPr lang="it-IT" i="1" dirty="0">
                <a:solidFill>
                  <a:srgbClr val="FF0000"/>
                </a:solidFill>
              </a:rPr>
              <a:t>), ali mora se</a:t>
            </a:r>
            <a:r>
              <a:rPr lang="hr-HR" i="1" dirty="0">
                <a:solidFill>
                  <a:srgbClr val="FF0000"/>
                </a:solidFill>
              </a:rPr>
              <a:t> </a:t>
            </a:r>
            <a:r>
              <a:rPr lang="it-IT" i="1" dirty="0" err="1">
                <a:solidFill>
                  <a:srgbClr val="FF0000"/>
                </a:solidFill>
              </a:rPr>
              <a:t>dovršiti</a:t>
            </a:r>
            <a:r>
              <a:rPr lang="it-IT" i="1" dirty="0">
                <a:solidFill>
                  <a:srgbClr val="FF0000"/>
                </a:solidFill>
              </a:rPr>
              <a:t> u </a:t>
            </a:r>
            <a:r>
              <a:rPr lang="it-IT" i="1" dirty="0" err="1">
                <a:solidFill>
                  <a:srgbClr val="FF0000"/>
                </a:solidFill>
              </a:rPr>
              <a:t>roku</a:t>
            </a:r>
            <a:r>
              <a:rPr lang="it-IT" i="1" dirty="0">
                <a:solidFill>
                  <a:srgbClr val="FF0000"/>
                </a:solidFill>
              </a:rPr>
              <a:t> od 12 </a:t>
            </a:r>
            <a:r>
              <a:rPr lang="it-IT" i="1" dirty="0" err="1">
                <a:solidFill>
                  <a:srgbClr val="FF0000"/>
                </a:solidFill>
              </a:rPr>
              <a:t>mjeseci</a:t>
            </a:r>
            <a:r>
              <a:rPr lang="it-IT" i="1" dirty="0">
                <a:solidFill>
                  <a:srgbClr val="FF0000"/>
                </a:solidFill>
              </a:rPr>
              <a:t>.</a:t>
            </a:r>
            <a:endParaRPr lang="hr-HR" i="1" dirty="0">
              <a:solidFill>
                <a:srgbClr val="FF0000"/>
              </a:solidFill>
            </a:endParaRPr>
          </a:p>
          <a:p>
            <a:pPr algn="just"/>
            <a:endParaRPr lang="hr-HR" i="1" dirty="0">
              <a:solidFill>
                <a:srgbClr val="FF0000"/>
              </a:solidFill>
            </a:endParaRPr>
          </a:p>
          <a:p>
            <a:pPr algn="just"/>
            <a:endParaRPr lang="hr-HR" i="1" dirty="0">
              <a:solidFill>
                <a:srgbClr val="FF0000"/>
              </a:solidFill>
            </a:endParaRPr>
          </a:p>
          <a:p>
            <a:pPr algn="just"/>
            <a:r>
              <a:rPr lang="hr-HR" i="1" dirty="0">
                <a:solidFill>
                  <a:srgbClr val="00B050"/>
                </a:solidFill>
              </a:rPr>
              <a:t>Inspekcijsko tijelo mora provoditi preispitivanje upravljanja u planiranim vremenskim razmacima.</a:t>
            </a:r>
          </a:p>
          <a:p>
            <a:pPr algn="just"/>
            <a:endParaRPr lang="hr-HR" i="1" dirty="0">
              <a:solidFill>
                <a:srgbClr val="00B050"/>
              </a:solidFill>
            </a:endParaRPr>
          </a:p>
          <a:p>
            <a:pPr algn="just"/>
            <a:r>
              <a:rPr lang="hr-HR" dirty="0">
                <a:solidFill>
                  <a:srgbClr val="00B050"/>
                </a:solidFill>
              </a:rPr>
              <a:t>(Planiranje na temelju rizika!)</a:t>
            </a:r>
          </a:p>
        </p:txBody>
      </p:sp>
      <p:sp>
        <p:nvSpPr>
          <p:cNvPr id="5" name="Google Shape;91;p17">
            <a:extLst>
              <a:ext uri="{FF2B5EF4-FFF2-40B4-BE49-F238E27FC236}">
                <a16:creationId xmlns:a16="http://schemas.microsoft.com/office/drawing/2014/main" id="{3945BCB1-3642-2CC2-DCD7-8656613B69DE}"/>
              </a:ext>
            </a:extLst>
          </p:cNvPr>
          <p:cNvSpPr txBox="1">
            <a:spLocks/>
          </p:cNvSpPr>
          <p:nvPr/>
        </p:nvSpPr>
        <p:spPr>
          <a:xfrm>
            <a:off x="378690" y="420364"/>
            <a:ext cx="7949493" cy="396300"/>
          </a:xfrm>
          <a:prstGeom prst="rect">
            <a:avLst/>
          </a:prstGeom>
        </p:spPr>
        <p:txBody>
          <a:bodyPr spcFirstLastPara="1" vert="horz" wrap="square" lIns="0" tIns="0" rIns="0" bIns="0" rtlCol="0" anchor="b" anchorCtr="0">
            <a:noAutofit/>
          </a:bodyPr>
          <a:lstStyle>
            <a:lvl1pPr lvl="0" algn="l" defTabSz="685800" rtl="0" eaLnBrk="1" latinLnBrk="0" hangingPunct="1">
              <a:lnSpc>
                <a:spcPct val="90000"/>
              </a:lnSpc>
              <a:spcBef>
                <a:spcPts val="0"/>
              </a:spcBef>
              <a:spcAft>
                <a:spcPts val="0"/>
              </a:spcAft>
              <a:buSzPts val="3200"/>
              <a:buNone/>
              <a:defRPr sz="3300" kern="1200" spc="-38" baseline="0">
                <a:solidFill>
                  <a:schemeClr val="tx1"/>
                </a:solidFill>
                <a:latin typeface="+mj-lt"/>
                <a:ea typeface="+mj-ea"/>
                <a:cs typeface="+mj-cs"/>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pPr algn="ctr"/>
            <a:r>
              <a:rPr lang="hr-HR" dirty="0"/>
              <a:t>ZAHTJEVI ZA SUSTAV UPRAVLJANJA</a:t>
            </a:r>
          </a:p>
        </p:txBody>
      </p:sp>
    </p:spTree>
    <p:extLst>
      <p:ext uri="{BB962C8B-B14F-4D97-AF65-F5344CB8AC3E}">
        <p14:creationId xmlns:p14="http://schemas.microsoft.com/office/powerpoint/2010/main" val="370695059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90">
          <a:extLst>
            <a:ext uri="{FF2B5EF4-FFF2-40B4-BE49-F238E27FC236}">
              <a16:creationId xmlns:a16="http://schemas.microsoft.com/office/drawing/2014/main" id="{D75491C2-B263-5F40-755F-8DD63DC88EA2}"/>
            </a:ext>
          </a:extLst>
        </p:cNvPr>
        <p:cNvGrpSpPr/>
        <p:nvPr/>
      </p:nvGrpSpPr>
      <p:grpSpPr>
        <a:xfrm>
          <a:off x="0" y="0"/>
          <a:ext cx="0" cy="0"/>
          <a:chOff x="0" y="0"/>
          <a:chExt cx="0" cy="0"/>
        </a:xfrm>
      </p:grpSpPr>
      <p:sp>
        <p:nvSpPr>
          <p:cNvPr id="93" name="Google Shape;93;p17">
            <a:extLst>
              <a:ext uri="{FF2B5EF4-FFF2-40B4-BE49-F238E27FC236}">
                <a16:creationId xmlns:a16="http://schemas.microsoft.com/office/drawing/2014/main" id="{E9F37B1C-5424-F29D-AEF5-DD90E994F81E}"/>
              </a:ext>
            </a:extLst>
          </p:cNvPr>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46</a:t>
            </a:fld>
            <a:endParaRPr/>
          </a:p>
        </p:txBody>
      </p:sp>
      <p:sp>
        <p:nvSpPr>
          <p:cNvPr id="2" name="TekstniOkvir 1">
            <a:extLst>
              <a:ext uri="{FF2B5EF4-FFF2-40B4-BE49-F238E27FC236}">
                <a16:creationId xmlns:a16="http://schemas.microsoft.com/office/drawing/2014/main" id="{154BE1F8-D903-65EB-B3C0-D18FA16A8935}"/>
              </a:ext>
            </a:extLst>
          </p:cNvPr>
          <p:cNvSpPr txBox="1"/>
          <p:nvPr/>
        </p:nvSpPr>
        <p:spPr>
          <a:xfrm>
            <a:off x="617342" y="1089891"/>
            <a:ext cx="7068299" cy="646331"/>
          </a:xfrm>
          <a:prstGeom prst="rect">
            <a:avLst/>
          </a:prstGeom>
          <a:noFill/>
        </p:spPr>
        <p:txBody>
          <a:bodyPr wrap="square" rtlCol="0">
            <a:spAutoFit/>
          </a:bodyPr>
          <a:lstStyle/>
          <a:p>
            <a:pPr algn="just"/>
            <a:r>
              <a:rPr lang="hr-HR" b="1" dirty="0">
                <a:solidFill>
                  <a:srgbClr val="0070C0"/>
                </a:solidFill>
              </a:rPr>
              <a:t>Ulazni podaci</a:t>
            </a:r>
          </a:p>
          <a:p>
            <a:pPr algn="just"/>
            <a:endParaRPr lang="hr-HR" b="1" dirty="0">
              <a:solidFill>
                <a:srgbClr val="0070C0"/>
              </a:solidFill>
            </a:endParaRPr>
          </a:p>
        </p:txBody>
      </p:sp>
      <p:sp>
        <p:nvSpPr>
          <p:cNvPr id="3" name="Pravokutnik: zaobljeni kutovi 2">
            <a:extLst>
              <a:ext uri="{FF2B5EF4-FFF2-40B4-BE49-F238E27FC236}">
                <a16:creationId xmlns:a16="http://schemas.microsoft.com/office/drawing/2014/main" id="{19408272-CEE1-A0C8-02C7-46ECE0B35D29}"/>
              </a:ext>
            </a:extLst>
          </p:cNvPr>
          <p:cNvSpPr/>
          <p:nvPr/>
        </p:nvSpPr>
        <p:spPr>
          <a:xfrm>
            <a:off x="488656" y="1579202"/>
            <a:ext cx="3389745" cy="3362037"/>
          </a:xfrm>
          <a:prstGeom prst="roundRect">
            <a:avLst/>
          </a:prstGeom>
        </p:spPr>
        <p:style>
          <a:lnRef idx="2">
            <a:schemeClr val="accent6"/>
          </a:lnRef>
          <a:fillRef idx="1">
            <a:schemeClr val="lt1"/>
          </a:fillRef>
          <a:effectRef idx="0">
            <a:schemeClr val="accent6"/>
          </a:effectRef>
          <a:fontRef idx="minor">
            <a:schemeClr val="dk1"/>
          </a:fontRef>
        </p:style>
        <p:txBody>
          <a:bodyPr rtlCol="0" anchor="t"/>
          <a:lstStyle/>
          <a:p>
            <a:pPr marL="342900" indent="-342900">
              <a:buAutoNum type="alphaLcParenR"/>
            </a:pPr>
            <a:r>
              <a:rPr lang="hr-HR" sz="1400" dirty="0"/>
              <a:t>rezultati internih i vanjskih audita</a:t>
            </a:r>
          </a:p>
          <a:p>
            <a:pPr marL="342900" indent="-342900">
              <a:buAutoNum type="alphaLcParenR"/>
            </a:pPr>
            <a:r>
              <a:rPr lang="pl-PL" sz="1400" dirty="0"/>
              <a:t>povratne informacije klijenata i zainteresiranih strana</a:t>
            </a:r>
          </a:p>
          <a:p>
            <a:pPr marL="342900" indent="-342900">
              <a:buAutoNum type="alphaLcParenR"/>
            </a:pPr>
            <a:r>
              <a:rPr lang="hr-HR" sz="1400" dirty="0"/>
              <a:t>status </a:t>
            </a:r>
            <a:r>
              <a:rPr lang="hr-HR" sz="1400" dirty="0">
                <a:solidFill>
                  <a:srgbClr val="FF0000"/>
                </a:solidFill>
              </a:rPr>
              <a:t>preventivnih</a:t>
            </a:r>
            <a:r>
              <a:rPr lang="hr-HR" sz="1400" dirty="0"/>
              <a:t> i popravnih radnji</a:t>
            </a:r>
          </a:p>
          <a:p>
            <a:pPr marL="342900" indent="-342900">
              <a:buAutoNum type="alphaLcParenR"/>
            </a:pPr>
            <a:r>
              <a:rPr lang="hr-HR" sz="1400" dirty="0"/>
              <a:t>radnje proistekle iz prethodnih preispitivanja</a:t>
            </a:r>
          </a:p>
          <a:p>
            <a:pPr marL="342900" indent="-342900">
              <a:buAutoNum type="alphaLcParenR"/>
            </a:pPr>
            <a:r>
              <a:rPr lang="hr-HR" sz="1400" dirty="0"/>
              <a:t>ispunjavanje ciljeva</a:t>
            </a:r>
          </a:p>
          <a:p>
            <a:pPr marL="342900" indent="-342900">
              <a:buAutoNum type="alphaLcParenR"/>
            </a:pPr>
            <a:r>
              <a:rPr lang="hr-HR" sz="1400" dirty="0"/>
              <a:t>promjene koje mogu utjecati na sustav upravljanja</a:t>
            </a:r>
          </a:p>
          <a:p>
            <a:pPr marL="342900" indent="-342900">
              <a:buAutoNum type="alphaLcParenR"/>
            </a:pPr>
            <a:r>
              <a:rPr lang="hr-HR" sz="1400" dirty="0"/>
              <a:t>pritužbe i žalbe</a:t>
            </a:r>
          </a:p>
        </p:txBody>
      </p:sp>
      <p:sp>
        <p:nvSpPr>
          <p:cNvPr id="4" name="Pravokutnik: zaobljeni kutovi 3">
            <a:extLst>
              <a:ext uri="{FF2B5EF4-FFF2-40B4-BE49-F238E27FC236}">
                <a16:creationId xmlns:a16="http://schemas.microsoft.com/office/drawing/2014/main" id="{10A5D225-DD67-FBF7-50FB-C0DF30745B97}"/>
              </a:ext>
            </a:extLst>
          </p:cNvPr>
          <p:cNvSpPr/>
          <p:nvPr/>
        </p:nvSpPr>
        <p:spPr>
          <a:xfrm>
            <a:off x="4007088" y="960582"/>
            <a:ext cx="4321096" cy="4030469"/>
          </a:xfrm>
          <a:prstGeom prst="roundRect">
            <a:avLst/>
          </a:prstGeom>
          <a:ln>
            <a:solidFill>
              <a:srgbClr val="00B050"/>
            </a:solidFill>
          </a:ln>
        </p:spPr>
        <p:style>
          <a:lnRef idx="2">
            <a:schemeClr val="accent6"/>
          </a:lnRef>
          <a:fillRef idx="1">
            <a:schemeClr val="lt1"/>
          </a:fillRef>
          <a:effectRef idx="0">
            <a:schemeClr val="accent6"/>
          </a:effectRef>
          <a:fontRef idx="minor">
            <a:schemeClr val="dk1"/>
          </a:fontRef>
        </p:style>
        <p:txBody>
          <a:bodyPr rtlCol="0" anchor="t"/>
          <a:lstStyle/>
          <a:p>
            <a:pPr marL="342900" indent="-342900">
              <a:buAutoNum type="alphaLcParenR"/>
            </a:pPr>
            <a:r>
              <a:rPr lang="pl-PL" sz="1300" dirty="0">
                <a:solidFill>
                  <a:srgbClr val="00B050"/>
                </a:solidFill>
              </a:rPr>
              <a:t>promjene u internim i vanjskim pitanjima relevantnima za inspekcijsko tijelo</a:t>
            </a:r>
          </a:p>
          <a:p>
            <a:pPr marL="342900" indent="-342900">
              <a:buAutoNum type="alphaLcParenR"/>
            </a:pPr>
            <a:r>
              <a:rPr lang="hr-HR" sz="1300" dirty="0">
                <a:solidFill>
                  <a:srgbClr val="00B050"/>
                </a:solidFill>
              </a:rPr>
              <a:t>prikladnost politika i postupaka</a:t>
            </a:r>
          </a:p>
          <a:p>
            <a:pPr marL="342900" indent="-342900">
              <a:buAutoNum type="alphaLcParenR"/>
            </a:pPr>
            <a:r>
              <a:rPr lang="hr-HR" sz="1300" dirty="0"/>
              <a:t>ishodi nedavnih internih audita</a:t>
            </a:r>
          </a:p>
          <a:p>
            <a:pPr marL="342900" indent="-342900">
              <a:buAutoNum type="alphaLcParenR"/>
            </a:pPr>
            <a:r>
              <a:rPr lang="hr-HR" sz="1300" dirty="0"/>
              <a:t>ocjenjivanja vanjskih tijela</a:t>
            </a:r>
          </a:p>
          <a:p>
            <a:pPr marL="342900" indent="-342900">
              <a:buAutoNum type="alphaLcParenR"/>
            </a:pPr>
            <a:r>
              <a:rPr lang="pl-PL" sz="1300" dirty="0"/>
              <a:t>povratne informacije klijenata, </a:t>
            </a:r>
            <a:r>
              <a:rPr lang="pl-PL" sz="1300" dirty="0">
                <a:solidFill>
                  <a:srgbClr val="00B050"/>
                </a:solidFill>
              </a:rPr>
              <a:t>osoblja</a:t>
            </a:r>
            <a:r>
              <a:rPr lang="pl-PL" sz="1300" dirty="0"/>
              <a:t> i zainteresiranih strana</a:t>
            </a:r>
          </a:p>
          <a:p>
            <a:pPr marL="342900" indent="-342900">
              <a:buAutoNum type="alphaLcParenR"/>
            </a:pPr>
            <a:r>
              <a:rPr lang="hr-HR" sz="1300" dirty="0"/>
              <a:t>popravne radnje</a:t>
            </a:r>
          </a:p>
          <a:p>
            <a:pPr marL="342900" indent="-342900">
              <a:buAutoNum type="alphaLcParenR"/>
            </a:pPr>
            <a:r>
              <a:rPr lang="hr-HR" sz="1300" dirty="0"/>
              <a:t>status radnji iz prethodnih preispitivanja</a:t>
            </a:r>
          </a:p>
          <a:p>
            <a:pPr marL="342900" indent="-342900">
              <a:buAutoNum type="alphaLcParenR"/>
            </a:pPr>
            <a:r>
              <a:rPr lang="hr-HR" sz="1300" dirty="0"/>
              <a:t>ispunjavanje ciljeva</a:t>
            </a:r>
          </a:p>
          <a:p>
            <a:pPr marL="342900" indent="-342900">
              <a:buAutoNum type="alphaLcParenR"/>
            </a:pPr>
            <a:r>
              <a:rPr lang="hr-HR" sz="1300" dirty="0">
                <a:solidFill>
                  <a:srgbClr val="00B050"/>
                </a:solidFill>
              </a:rPr>
              <a:t>promjene u opsegu i vrsti posla ili u rasponu inspekcijskih aktivnosti</a:t>
            </a:r>
          </a:p>
          <a:p>
            <a:pPr marL="342900" indent="-342900">
              <a:buAutoNum type="alphaLcParenR"/>
            </a:pPr>
            <a:r>
              <a:rPr lang="hr-HR" sz="1300" dirty="0"/>
              <a:t>pritužbe i žalbe</a:t>
            </a:r>
          </a:p>
          <a:p>
            <a:pPr marL="342900" indent="-342900">
              <a:buAutoNum type="alphaLcParenR"/>
            </a:pPr>
            <a:r>
              <a:rPr lang="hr-HR" sz="1300" dirty="0">
                <a:solidFill>
                  <a:srgbClr val="00B050"/>
                </a:solidFill>
              </a:rPr>
              <a:t>djelotvornost provedenih poboljšanja</a:t>
            </a:r>
          </a:p>
          <a:p>
            <a:pPr marL="342900" indent="-342900">
              <a:buAutoNum type="alphaLcParenR"/>
            </a:pPr>
            <a:r>
              <a:rPr lang="hr-HR" sz="1300" dirty="0">
                <a:solidFill>
                  <a:srgbClr val="00B050"/>
                </a:solidFill>
              </a:rPr>
              <a:t>adekvatnost resursa</a:t>
            </a:r>
          </a:p>
          <a:p>
            <a:pPr marL="342900" indent="-342900">
              <a:buAutoNum type="alphaLcParenR"/>
            </a:pPr>
            <a:r>
              <a:rPr lang="hr-HR" sz="1300" dirty="0">
                <a:solidFill>
                  <a:srgbClr val="00B050"/>
                </a:solidFill>
              </a:rPr>
              <a:t>rezultati identifikacije rizika</a:t>
            </a:r>
          </a:p>
          <a:p>
            <a:pPr marL="342900" indent="-342900">
              <a:buAutoNum type="alphaLcParenR"/>
            </a:pPr>
            <a:r>
              <a:rPr lang="hr-HR" sz="1300" dirty="0">
                <a:solidFill>
                  <a:srgbClr val="00B050"/>
                </a:solidFill>
              </a:rPr>
              <a:t>pregled djelotvornosti procesa za osiguravanje osposobljenosti osoblja</a:t>
            </a:r>
          </a:p>
          <a:p>
            <a:pPr marL="342900" indent="-342900">
              <a:buAutoNum type="alphaLcParenR"/>
            </a:pPr>
            <a:r>
              <a:rPr lang="hr-HR" sz="1300" dirty="0">
                <a:solidFill>
                  <a:srgbClr val="00B050"/>
                </a:solidFill>
              </a:rPr>
              <a:t>drugi bitni čimbenici </a:t>
            </a:r>
          </a:p>
        </p:txBody>
      </p:sp>
      <p:sp>
        <p:nvSpPr>
          <p:cNvPr id="7" name="Google Shape;91;p17">
            <a:extLst>
              <a:ext uri="{FF2B5EF4-FFF2-40B4-BE49-F238E27FC236}">
                <a16:creationId xmlns:a16="http://schemas.microsoft.com/office/drawing/2014/main" id="{F86D3B4C-8DA3-08B3-5B19-5324E2D707DB}"/>
              </a:ext>
            </a:extLst>
          </p:cNvPr>
          <p:cNvSpPr txBox="1">
            <a:spLocks/>
          </p:cNvSpPr>
          <p:nvPr/>
        </p:nvSpPr>
        <p:spPr>
          <a:xfrm>
            <a:off x="378690" y="420364"/>
            <a:ext cx="7949493" cy="396300"/>
          </a:xfrm>
          <a:prstGeom prst="rect">
            <a:avLst/>
          </a:prstGeom>
        </p:spPr>
        <p:txBody>
          <a:bodyPr spcFirstLastPara="1" vert="horz" wrap="square" lIns="0" tIns="0" rIns="0" bIns="0" rtlCol="0" anchor="b" anchorCtr="0">
            <a:noAutofit/>
          </a:bodyPr>
          <a:lstStyle>
            <a:lvl1pPr lvl="0" algn="l" defTabSz="685800" rtl="0" eaLnBrk="1" latinLnBrk="0" hangingPunct="1">
              <a:lnSpc>
                <a:spcPct val="90000"/>
              </a:lnSpc>
              <a:spcBef>
                <a:spcPts val="0"/>
              </a:spcBef>
              <a:spcAft>
                <a:spcPts val="0"/>
              </a:spcAft>
              <a:buSzPts val="3200"/>
              <a:buNone/>
              <a:defRPr sz="3300" kern="1200" spc="-38" baseline="0">
                <a:solidFill>
                  <a:schemeClr val="tx1"/>
                </a:solidFill>
                <a:latin typeface="+mj-lt"/>
                <a:ea typeface="+mj-ea"/>
                <a:cs typeface="+mj-cs"/>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pPr algn="ctr"/>
            <a:r>
              <a:rPr lang="hr-HR" dirty="0"/>
              <a:t>ZAHTJEVI ZA SUSTAV UPRAVLJANJA</a:t>
            </a:r>
          </a:p>
        </p:txBody>
      </p:sp>
    </p:spTree>
    <p:extLst>
      <p:ext uri="{BB962C8B-B14F-4D97-AF65-F5344CB8AC3E}">
        <p14:creationId xmlns:p14="http://schemas.microsoft.com/office/powerpoint/2010/main" val="247491073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90">
          <a:extLst>
            <a:ext uri="{FF2B5EF4-FFF2-40B4-BE49-F238E27FC236}">
              <a16:creationId xmlns:a16="http://schemas.microsoft.com/office/drawing/2014/main" id="{E7D80295-42DB-67A3-2F42-5A6E5EBD1902}"/>
            </a:ext>
          </a:extLst>
        </p:cNvPr>
        <p:cNvGrpSpPr/>
        <p:nvPr/>
      </p:nvGrpSpPr>
      <p:grpSpPr>
        <a:xfrm>
          <a:off x="0" y="0"/>
          <a:ext cx="0" cy="0"/>
          <a:chOff x="0" y="0"/>
          <a:chExt cx="0" cy="0"/>
        </a:xfrm>
      </p:grpSpPr>
      <p:sp>
        <p:nvSpPr>
          <p:cNvPr id="93" name="Google Shape;93;p17">
            <a:extLst>
              <a:ext uri="{FF2B5EF4-FFF2-40B4-BE49-F238E27FC236}">
                <a16:creationId xmlns:a16="http://schemas.microsoft.com/office/drawing/2014/main" id="{FDD1D4A8-1689-B9ED-257B-5C97F72B0DDE}"/>
              </a:ext>
            </a:extLst>
          </p:cNvPr>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47</a:t>
            </a:fld>
            <a:endParaRPr/>
          </a:p>
        </p:txBody>
      </p:sp>
      <p:sp>
        <p:nvSpPr>
          <p:cNvPr id="2" name="TekstniOkvir 1">
            <a:extLst>
              <a:ext uri="{FF2B5EF4-FFF2-40B4-BE49-F238E27FC236}">
                <a16:creationId xmlns:a16="http://schemas.microsoft.com/office/drawing/2014/main" id="{18F61401-E65A-F5F8-6000-9C2C61B1D71D}"/>
              </a:ext>
            </a:extLst>
          </p:cNvPr>
          <p:cNvSpPr txBox="1"/>
          <p:nvPr/>
        </p:nvSpPr>
        <p:spPr>
          <a:xfrm>
            <a:off x="617342" y="1089891"/>
            <a:ext cx="7068299" cy="646331"/>
          </a:xfrm>
          <a:prstGeom prst="rect">
            <a:avLst/>
          </a:prstGeom>
          <a:noFill/>
        </p:spPr>
        <p:txBody>
          <a:bodyPr wrap="square" rtlCol="0">
            <a:spAutoFit/>
          </a:bodyPr>
          <a:lstStyle/>
          <a:p>
            <a:pPr algn="just"/>
            <a:r>
              <a:rPr lang="hr-HR" b="1" dirty="0">
                <a:solidFill>
                  <a:srgbClr val="0070C0"/>
                </a:solidFill>
              </a:rPr>
              <a:t>Izlazni podaci</a:t>
            </a:r>
          </a:p>
          <a:p>
            <a:pPr algn="just"/>
            <a:endParaRPr lang="hr-HR" b="1" dirty="0">
              <a:solidFill>
                <a:srgbClr val="0070C0"/>
              </a:solidFill>
            </a:endParaRPr>
          </a:p>
        </p:txBody>
      </p:sp>
      <p:sp>
        <p:nvSpPr>
          <p:cNvPr id="3" name="Pravokutnik: zaobljeni kutovi 2">
            <a:extLst>
              <a:ext uri="{FF2B5EF4-FFF2-40B4-BE49-F238E27FC236}">
                <a16:creationId xmlns:a16="http://schemas.microsoft.com/office/drawing/2014/main" id="{49E818C8-4E53-8888-CD99-864C19E99525}"/>
              </a:ext>
            </a:extLst>
          </p:cNvPr>
          <p:cNvSpPr/>
          <p:nvPr/>
        </p:nvSpPr>
        <p:spPr>
          <a:xfrm>
            <a:off x="488656" y="1579202"/>
            <a:ext cx="3389745" cy="3362037"/>
          </a:xfrm>
          <a:prstGeom prst="roundRect">
            <a:avLst/>
          </a:prstGeom>
        </p:spPr>
        <p:style>
          <a:lnRef idx="2">
            <a:schemeClr val="accent6"/>
          </a:lnRef>
          <a:fillRef idx="1">
            <a:schemeClr val="lt1"/>
          </a:fillRef>
          <a:effectRef idx="0">
            <a:schemeClr val="accent6"/>
          </a:effectRef>
          <a:fontRef idx="minor">
            <a:schemeClr val="dk1"/>
          </a:fontRef>
        </p:style>
        <p:txBody>
          <a:bodyPr rtlCol="0" anchor="t"/>
          <a:lstStyle/>
          <a:p>
            <a:r>
              <a:rPr lang="hr-HR" sz="1400" dirty="0"/>
              <a:t>Izlazi preispitivanja sustava upravljanja moraju uključivati odluke i radnje koje se odnose na:</a:t>
            </a:r>
          </a:p>
          <a:p>
            <a:pPr marL="342900" indent="-342900">
              <a:buAutoNum type="alphaLcParenR"/>
            </a:pPr>
            <a:r>
              <a:rPr lang="hr-HR" sz="1400" dirty="0"/>
              <a:t>poboljšavanje djelotvornosti sustava upravljanja i njegovih procesa;</a:t>
            </a:r>
          </a:p>
          <a:p>
            <a:pPr marL="342900" indent="-342900">
              <a:buAutoNum type="alphaLcParenR"/>
            </a:pPr>
            <a:r>
              <a:rPr lang="hr-HR" sz="1400" dirty="0"/>
              <a:t>poboljšavanje inspekcijskog tijela u odnosu na ispunjavanje ISO/IEC 17020; </a:t>
            </a:r>
          </a:p>
          <a:p>
            <a:pPr marL="342900" indent="-342900">
              <a:buAutoNum type="alphaLcParenR"/>
            </a:pPr>
            <a:r>
              <a:rPr lang="hr-HR" sz="1400" dirty="0"/>
              <a:t>potrebne resurse.</a:t>
            </a:r>
          </a:p>
        </p:txBody>
      </p:sp>
      <p:sp>
        <p:nvSpPr>
          <p:cNvPr id="4" name="Pravokutnik: zaobljeni kutovi 3">
            <a:extLst>
              <a:ext uri="{FF2B5EF4-FFF2-40B4-BE49-F238E27FC236}">
                <a16:creationId xmlns:a16="http://schemas.microsoft.com/office/drawing/2014/main" id="{8F101FAE-7840-C37D-3150-206B1DA2A174}"/>
              </a:ext>
            </a:extLst>
          </p:cNvPr>
          <p:cNvSpPr/>
          <p:nvPr/>
        </p:nvSpPr>
        <p:spPr>
          <a:xfrm>
            <a:off x="4007087" y="1579202"/>
            <a:ext cx="4056257" cy="3362037"/>
          </a:xfrm>
          <a:prstGeom prst="roundRect">
            <a:avLst/>
          </a:prstGeom>
          <a:ln>
            <a:solidFill>
              <a:srgbClr val="00B050"/>
            </a:solidFill>
          </a:ln>
        </p:spPr>
        <p:style>
          <a:lnRef idx="2">
            <a:schemeClr val="accent6"/>
          </a:lnRef>
          <a:fillRef idx="1">
            <a:schemeClr val="lt1"/>
          </a:fillRef>
          <a:effectRef idx="0">
            <a:schemeClr val="accent6"/>
          </a:effectRef>
          <a:fontRef idx="minor">
            <a:schemeClr val="dk1"/>
          </a:fontRef>
        </p:style>
        <p:txBody>
          <a:bodyPr rtlCol="0" anchor="t"/>
          <a:lstStyle/>
          <a:p>
            <a:r>
              <a:rPr lang="hr-HR" sz="1400" dirty="0"/>
              <a:t>Izlazi preispitivanja sustava upravljanja moraju uključivati odluke i radnje koje se odnose na:</a:t>
            </a:r>
          </a:p>
          <a:p>
            <a:pPr marL="342900" indent="-342900">
              <a:buAutoNum type="alphaLcParenR"/>
            </a:pPr>
            <a:r>
              <a:rPr lang="hr-HR" sz="1400" dirty="0"/>
              <a:t>djelotvornost sustava upravljanja i njegovih procesa;</a:t>
            </a:r>
          </a:p>
          <a:p>
            <a:pPr marL="342900" indent="-342900">
              <a:buAutoNum type="alphaLcParenR"/>
            </a:pPr>
            <a:r>
              <a:rPr lang="hr-HR" sz="1400" dirty="0"/>
              <a:t>poboljšavanje aktivnosti povezanih s ispunjavanjem zahtjeva ISO/IEC 17020; </a:t>
            </a:r>
          </a:p>
          <a:p>
            <a:pPr marL="342900" indent="-342900">
              <a:buAutoNum type="alphaLcParenR"/>
            </a:pPr>
            <a:r>
              <a:rPr lang="hr-HR" sz="1400" dirty="0"/>
              <a:t>osiguravanje potrebnih resursa;</a:t>
            </a:r>
          </a:p>
          <a:p>
            <a:pPr marL="342900" indent="-342900">
              <a:buAutoNum type="alphaLcParenR"/>
            </a:pPr>
            <a:r>
              <a:rPr lang="hr-HR" sz="1400" dirty="0">
                <a:solidFill>
                  <a:srgbClr val="00B050"/>
                </a:solidFill>
              </a:rPr>
              <a:t>potrebu za bilo kakvim izmjenama.</a:t>
            </a:r>
          </a:p>
        </p:txBody>
      </p:sp>
      <p:sp>
        <p:nvSpPr>
          <p:cNvPr id="7" name="Google Shape;91;p17">
            <a:extLst>
              <a:ext uri="{FF2B5EF4-FFF2-40B4-BE49-F238E27FC236}">
                <a16:creationId xmlns:a16="http://schemas.microsoft.com/office/drawing/2014/main" id="{1A50A39E-2D53-DC6A-599F-CDFECFBA5CCB}"/>
              </a:ext>
            </a:extLst>
          </p:cNvPr>
          <p:cNvSpPr txBox="1">
            <a:spLocks/>
          </p:cNvSpPr>
          <p:nvPr/>
        </p:nvSpPr>
        <p:spPr>
          <a:xfrm>
            <a:off x="378690" y="420364"/>
            <a:ext cx="7949493" cy="396300"/>
          </a:xfrm>
          <a:prstGeom prst="rect">
            <a:avLst/>
          </a:prstGeom>
        </p:spPr>
        <p:txBody>
          <a:bodyPr spcFirstLastPara="1" vert="horz" wrap="square" lIns="0" tIns="0" rIns="0" bIns="0" rtlCol="0" anchor="b" anchorCtr="0">
            <a:noAutofit/>
          </a:bodyPr>
          <a:lstStyle>
            <a:lvl1pPr lvl="0" algn="l" defTabSz="685800" rtl="0" eaLnBrk="1" latinLnBrk="0" hangingPunct="1">
              <a:lnSpc>
                <a:spcPct val="90000"/>
              </a:lnSpc>
              <a:spcBef>
                <a:spcPts val="0"/>
              </a:spcBef>
              <a:spcAft>
                <a:spcPts val="0"/>
              </a:spcAft>
              <a:buSzPts val="3200"/>
              <a:buNone/>
              <a:defRPr sz="3300" kern="1200" spc="-38" baseline="0">
                <a:solidFill>
                  <a:schemeClr val="tx1"/>
                </a:solidFill>
                <a:latin typeface="+mj-lt"/>
                <a:ea typeface="+mj-ea"/>
                <a:cs typeface="+mj-cs"/>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pPr algn="ctr"/>
            <a:r>
              <a:rPr lang="hr-HR" dirty="0"/>
              <a:t>ZAHTJEVI ZA SUSTAV UPRAVLJANJA</a:t>
            </a:r>
          </a:p>
        </p:txBody>
      </p:sp>
    </p:spTree>
    <p:extLst>
      <p:ext uri="{BB962C8B-B14F-4D97-AF65-F5344CB8AC3E}">
        <p14:creationId xmlns:p14="http://schemas.microsoft.com/office/powerpoint/2010/main" val="323961539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Shape 90">
          <a:extLst>
            <a:ext uri="{FF2B5EF4-FFF2-40B4-BE49-F238E27FC236}">
              <a16:creationId xmlns:a16="http://schemas.microsoft.com/office/drawing/2014/main" id="{4D155021-1B4D-9171-8035-738F2B7D3051}"/>
            </a:ext>
          </a:extLst>
        </p:cNvPr>
        <p:cNvGrpSpPr/>
        <p:nvPr/>
      </p:nvGrpSpPr>
      <p:grpSpPr>
        <a:xfrm>
          <a:off x="0" y="0"/>
          <a:ext cx="0" cy="0"/>
          <a:chOff x="0" y="0"/>
          <a:chExt cx="0" cy="0"/>
        </a:xfrm>
      </p:grpSpPr>
      <p:sp>
        <p:nvSpPr>
          <p:cNvPr id="91" name="Google Shape;91;p17">
            <a:extLst>
              <a:ext uri="{FF2B5EF4-FFF2-40B4-BE49-F238E27FC236}">
                <a16:creationId xmlns:a16="http://schemas.microsoft.com/office/drawing/2014/main" id="{D0F621A7-270F-25B4-F0DD-EAD26ACC5829}"/>
              </a:ext>
            </a:extLst>
          </p:cNvPr>
          <p:cNvSpPr txBox="1">
            <a:spLocks noGrp="1"/>
          </p:cNvSpPr>
          <p:nvPr>
            <p:ph type="title"/>
          </p:nvPr>
        </p:nvSpPr>
        <p:spPr>
          <a:xfrm>
            <a:off x="1037875" y="420364"/>
            <a:ext cx="7068300" cy="396300"/>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hr-HR" dirty="0"/>
              <a:t>Što dalje?</a:t>
            </a:r>
            <a:endParaRPr dirty="0"/>
          </a:p>
        </p:txBody>
      </p:sp>
      <p:sp>
        <p:nvSpPr>
          <p:cNvPr id="93" name="Google Shape;93;p17">
            <a:extLst>
              <a:ext uri="{FF2B5EF4-FFF2-40B4-BE49-F238E27FC236}">
                <a16:creationId xmlns:a16="http://schemas.microsoft.com/office/drawing/2014/main" id="{B7FCAF12-CF8B-CB9E-F6BF-5769844F7A92}"/>
              </a:ext>
            </a:extLst>
          </p:cNvPr>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48</a:t>
            </a:fld>
            <a:endParaRPr/>
          </a:p>
        </p:txBody>
      </p:sp>
      <p:sp>
        <p:nvSpPr>
          <p:cNvPr id="3" name="TekstniOkvir 2">
            <a:extLst>
              <a:ext uri="{FF2B5EF4-FFF2-40B4-BE49-F238E27FC236}">
                <a16:creationId xmlns:a16="http://schemas.microsoft.com/office/drawing/2014/main" id="{0EF25023-C47C-5B70-C40E-A44661566A5C}"/>
              </a:ext>
            </a:extLst>
          </p:cNvPr>
          <p:cNvSpPr txBox="1"/>
          <p:nvPr/>
        </p:nvSpPr>
        <p:spPr>
          <a:xfrm>
            <a:off x="737415" y="1269839"/>
            <a:ext cx="7068299" cy="2862322"/>
          </a:xfrm>
          <a:prstGeom prst="rect">
            <a:avLst/>
          </a:prstGeom>
          <a:noFill/>
        </p:spPr>
        <p:txBody>
          <a:bodyPr wrap="square" rtlCol="0">
            <a:spAutoFit/>
          </a:bodyPr>
          <a:lstStyle/>
          <a:p>
            <a:pPr algn="just"/>
            <a:r>
              <a:rPr lang="hr-HR" dirty="0"/>
              <a:t>Usklađivanje s novim izdanjem norme HRN EN ISO/IEC 17020</a:t>
            </a:r>
          </a:p>
          <a:p>
            <a:pPr algn="just"/>
            <a:endParaRPr lang="hr-HR" dirty="0"/>
          </a:p>
          <a:p>
            <a:pPr algn="just"/>
            <a:endParaRPr lang="hr-HR" dirty="0"/>
          </a:p>
          <a:p>
            <a:pPr algn="just"/>
            <a:r>
              <a:rPr lang="hr-HR" dirty="0"/>
              <a:t>Prijelazno razdoblje: </a:t>
            </a:r>
            <a:r>
              <a:rPr lang="hr-HR" dirty="0">
                <a:solidFill>
                  <a:srgbClr val="00B050"/>
                </a:solidFill>
              </a:rPr>
              <a:t>3 godine </a:t>
            </a:r>
            <a:r>
              <a:rPr lang="hr-HR" dirty="0"/>
              <a:t>od datuma objavljivanja norme. </a:t>
            </a:r>
          </a:p>
          <a:p>
            <a:pPr algn="just"/>
            <a:endParaRPr lang="hr-HR" dirty="0"/>
          </a:p>
          <a:p>
            <a:pPr algn="just"/>
            <a:endParaRPr lang="hr-HR" dirty="0"/>
          </a:p>
          <a:p>
            <a:pPr algn="just"/>
            <a:r>
              <a:rPr lang="hr-HR" dirty="0"/>
              <a:t>Akreditacija prema novom izdanju norme.</a:t>
            </a:r>
          </a:p>
          <a:p>
            <a:pPr algn="just"/>
            <a:endParaRPr lang="hr-HR" dirty="0"/>
          </a:p>
          <a:p>
            <a:pPr algn="just"/>
            <a:endParaRPr lang="hr-HR" dirty="0"/>
          </a:p>
          <a:p>
            <a:pPr algn="just"/>
            <a:r>
              <a:rPr lang="hr-HR" dirty="0"/>
              <a:t>Do narednih izmjena… </a:t>
            </a:r>
          </a:p>
        </p:txBody>
      </p:sp>
    </p:spTree>
    <p:extLst>
      <p:ext uri="{BB962C8B-B14F-4D97-AF65-F5344CB8AC3E}">
        <p14:creationId xmlns:p14="http://schemas.microsoft.com/office/powerpoint/2010/main" val="85905576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Shape 90">
          <a:extLst>
            <a:ext uri="{FF2B5EF4-FFF2-40B4-BE49-F238E27FC236}">
              <a16:creationId xmlns:a16="http://schemas.microsoft.com/office/drawing/2014/main" id="{D02D8CF2-BE8A-439A-C672-ED6B932A287E}"/>
            </a:ext>
          </a:extLst>
        </p:cNvPr>
        <p:cNvGrpSpPr/>
        <p:nvPr/>
      </p:nvGrpSpPr>
      <p:grpSpPr>
        <a:xfrm>
          <a:off x="0" y="0"/>
          <a:ext cx="0" cy="0"/>
          <a:chOff x="0" y="0"/>
          <a:chExt cx="0" cy="0"/>
        </a:xfrm>
      </p:grpSpPr>
      <p:sp>
        <p:nvSpPr>
          <p:cNvPr id="91" name="Google Shape;91;p17">
            <a:extLst>
              <a:ext uri="{FF2B5EF4-FFF2-40B4-BE49-F238E27FC236}">
                <a16:creationId xmlns:a16="http://schemas.microsoft.com/office/drawing/2014/main" id="{56750172-B976-0B7F-DF34-3D3B965B4625}"/>
              </a:ext>
            </a:extLst>
          </p:cNvPr>
          <p:cNvSpPr txBox="1">
            <a:spLocks noGrp="1"/>
          </p:cNvSpPr>
          <p:nvPr>
            <p:ph type="title"/>
          </p:nvPr>
        </p:nvSpPr>
        <p:spPr>
          <a:xfrm>
            <a:off x="1037875" y="420364"/>
            <a:ext cx="7068300" cy="396300"/>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hr-HR" dirty="0"/>
              <a:t>Mogući plan prijelaza po fazama</a:t>
            </a:r>
            <a:endParaRPr dirty="0"/>
          </a:p>
        </p:txBody>
      </p:sp>
      <p:sp>
        <p:nvSpPr>
          <p:cNvPr id="93" name="Google Shape;93;p17">
            <a:extLst>
              <a:ext uri="{FF2B5EF4-FFF2-40B4-BE49-F238E27FC236}">
                <a16:creationId xmlns:a16="http://schemas.microsoft.com/office/drawing/2014/main" id="{E5ABE9C3-4080-E53F-B64B-97EDEDF3E271}"/>
              </a:ext>
            </a:extLst>
          </p:cNvPr>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49</a:t>
            </a:fld>
            <a:endParaRPr/>
          </a:p>
        </p:txBody>
      </p:sp>
      <p:sp>
        <p:nvSpPr>
          <p:cNvPr id="2" name="Pravokutnik: zaobljeni kutovi 1">
            <a:extLst>
              <a:ext uri="{FF2B5EF4-FFF2-40B4-BE49-F238E27FC236}">
                <a16:creationId xmlns:a16="http://schemas.microsoft.com/office/drawing/2014/main" id="{7559AABA-CB1E-396C-953E-AFAB6A9A441D}"/>
              </a:ext>
            </a:extLst>
          </p:cNvPr>
          <p:cNvSpPr/>
          <p:nvPr/>
        </p:nvSpPr>
        <p:spPr>
          <a:xfrm>
            <a:off x="369454" y="1339271"/>
            <a:ext cx="2447637" cy="1232477"/>
          </a:xfrm>
          <a:prstGeom prst="roundRect">
            <a:avLst/>
          </a:prstGeom>
        </p:spPr>
        <p:style>
          <a:lnRef idx="3">
            <a:schemeClr val="lt1"/>
          </a:lnRef>
          <a:fillRef idx="1">
            <a:schemeClr val="accent2"/>
          </a:fillRef>
          <a:effectRef idx="1">
            <a:schemeClr val="accent2"/>
          </a:effectRef>
          <a:fontRef idx="minor">
            <a:schemeClr val="lt1"/>
          </a:fontRef>
        </p:style>
        <p:txBody>
          <a:bodyPr rtlCol="0" anchor="t"/>
          <a:lstStyle/>
          <a:p>
            <a:pPr algn="ctr"/>
            <a:r>
              <a:rPr lang="hr-HR" sz="1600" b="1" dirty="0">
                <a:solidFill>
                  <a:schemeClr val="tx1"/>
                </a:solidFill>
              </a:rPr>
              <a:t>ANALIZA IZMJENA</a:t>
            </a:r>
          </a:p>
          <a:p>
            <a:pPr algn="ctr"/>
            <a:r>
              <a:rPr lang="hr-HR" sz="1400" dirty="0">
                <a:solidFill>
                  <a:schemeClr val="tx1"/>
                </a:solidFill>
              </a:rPr>
              <a:t>- analiza izmjena u novom izdanju</a:t>
            </a:r>
          </a:p>
          <a:p>
            <a:pPr algn="ctr"/>
            <a:r>
              <a:rPr lang="hr-HR" sz="1400" dirty="0">
                <a:solidFill>
                  <a:schemeClr val="tx1"/>
                </a:solidFill>
              </a:rPr>
              <a:t>- analiza stanja</a:t>
            </a:r>
          </a:p>
        </p:txBody>
      </p:sp>
      <p:sp>
        <p:nvSpPr>
          <p:cNvPr id="4" name="Pravokutnik: zaobljeni kutovi 3">
            <a:extLst>
              <a:ext uri="{FF2B5EF4-FFF2-40B4-BE49-F238E27FC236}">
                <a16:creationId xmlns:a16="http://schemas.microsoft.com/office/drawing/2014/main" id="{E7485672-E99A-AB72-645B-6FD381AC14A3}"/>
              </a:ext>
            </a:extLst>
          </p:cNvPr>
          <p:cNvSpPr/>
          <p:nvPr/>
        </p:nvSpPr>
        <p:spPr>
          <a:xfrm>
            <a:off x="3031835" y="1339271"/>
            <a:ext cx="2595419" cy="3722256"/>
          </a:xfrm>
          <a:prstGeom prst="roundRect">
            <a:avLst/>
          </a:prstGeom>
        </p:spPr>
        <p:style>
          <a:lnRef idx="3">
            <a:schemeClr val="lt1"/>
          </a:lnRef>
          <a:fillRef idx="1">
            <a:schemeClr val="accent2"/>
          </a:fillRef>
          <a:effectRef idx="1">
            <a:schemeClr val="accent2"/>
          </a:effectRef>
          <a:fontRef idx="minor">
            <a:schemeClr val="lt1"/>
          </a:fontRef>
        </p:style>
        <p:txBody>
          <a:bodyPr rtlCol="0" anchor="t"/>
          <a:lstStyle/>
          <a:p>
            <a:pPr algn="ctr"/>
            <a:r>
              <a:rPr lang="hr-HR" sz="1600" b="1" dirty="0">
                <a:solidFill>
                  <a:schemeClr val="tx1"/>
                </a:solidFill>
              </a:rPr>
              <a:t>DIZAJN IZMJENA</a:t>
            </a:r>
          </a:p>
          <a:p>
            <a:pPr algn="ctr"/>
            <a:r>
              <a:rPr lang="hr-HR" sz="1400" dirty="0">
                <a:solidFill>
                  <a:schemeClr val="tx1"/>
                </a:solidFill>
              </a:rPr>
              <a:t>- uvođenje pristupa utemeljenog na rizicima</a:t>
            </a:r>
          </a:p>
          <a:p>
            <a:pPr algn="ctr"/>
            <a:r>
              <a:rPr lang="hr-HR" sz="1400" dirty="0">
                <a:solidFill>
                  <a:schemeClr val="tx1"/>
                </a:solidFill>
              </a:rPr>
              <a:t>- definirati životni ciklus kompetencija</a:t>
            </a:r>
          </a:p>
          <a:p>
            <a:pPr algn="ctr"/>
            <a:r>
              <a:rPr lang="hr-HR" sz="1400" dirty="0">
                <a:solidFill>
                  <a:schemeClr val="tx1"/>
                </a:solidFill>
              </a:rPr>
              <a:t>- uvesti preispitivanje zahtjeva, ponuda i ugovora</a:t>
            </a:r>
          </a:p>
          <a:p>
            <a:pPr algn="ctr"/>
            <a:r>
              <a:rPr lang="hr-HR" sz="1400" dirty="0">
                <a:solidFill>
                  <a:schemeClr val="tx1"/>
                </a:solidFill>
              </a:rPr>
              <a:t>- uvesti nadzor nad podacima i informacijama</a:t>
            </a:r>
          </a:p>
          <a:p>
            <a:pPr algn="ctr"/>
            <a:r>
              <a:rPr lang="hr-HR" sz="1400" dirty="0">
                <a:solidFill>
                  <a:schemeClr val="tx1"/>
                </a:solidFill>
              </a:rPr>
              <a:t>- redefinirati vrstu neovisnosti (A, B, C </a:t>
            </a:r>
            <a:r>
              <a:rPr lang="hr-HR" sz="1400" dirty="0">
                <a:solidFill>
                  <a:schemeClr val="tx1"/>
                </a:solidFill>
                <a:sym typeface="Wingdings" panose="05000000000000000000" pitchFamily="2" charset="2"/>
              </a:rPr>
              <a:t> A, </a:t>
            </a:r>
            <a:r>
              <a:rPr lang="hr-HR" sz="1400" dirty="0" err="1">
                <a:solidFill>
                  <a:schemeClr val="tx1"/>
                </a:solidFill>
                <a:sym typeface="Wingdings" panose="05000000000000000000" pitchFamily="2" charset="2"/>
              </a:rPr>
              <a:t>ne-A</a:t>
            </a:r>
            <a:r>
              <a:rPr lang="hr-HR" sz="1400" dirty="0">
                <a:solidFill>
                  <a:schemeClr val="tx1"/>
                </a:solidFill>
                <a:sym typeface="Wingdings" panose="05000000000000000000" pitchFamily="2" charset="2"/>
              </a:rPr>
              <a:t>)</a:t>
            </a:r>
          </a:p>
          <a:p>
            <a:pPr algn="ctr"/>
            <a:r>
              <a:rPr lang="hr-HR" sz="1400" dirty="0">
                <a:solidFill>
                  <a:schemeClr val="tx1"/>
                </a:solidFill>
              </a:rPr>
              <a:t>- preoblikovati i ažurirati dokumentaciju</a:t>
            </a:r>
          </a:p>
          <a:p>
            <a:pPr algn="ctr"/>
            <a:r>
              <a:rPr lang="hr-HR" sz="1400" dirty="0">
                <a:solidFill>
                  <a:schemeClr val="tx1"/>
                </a:solidFill>
              </a:rPr>
              <a:t>- matrica rizika</a:t>
            </a:r>
          </a:p>
          <a:p>
            <a:pPr algn="ctr"/>
            <a:endParaRPr lang="hr-HR" sz="1400" dirty="0">
              <a:solidFill>
                <a:schemeClr val="tx1"/>
              </a:solidFill>
            </a:endParaRPr>
          </a:p>
        </p:txBody>
      </p:sp>
      <p:sp>
        <p:nvSpPr>
          <p:cNvPr id="5" name="Pravokutnik: zaobljeni kutovi 4">
            <a:extLst>
              <a:ext uri="{FF2B5EF4-FFF2-40B4-BE49-F238E27FC236}">
                <a16:creationId xmlns:a16="http://schemas.microsoft.com/office/drawing/2014/main" id="{F18A659F-0FDF-6B70-5331-A2AE08E39AFE}"/>
              </a:ext>
            </a:extLst>
          </p:cNvPr>
          <p:cNvSpPr/>
          <p:nvPr/>
        </p:nvSpPr>
        <p:spPr>
          <a:xfrm>
            <a:off x="5841999" y="1339271"/>
            <a:ext cx="2595419" cy="1782620"/>
          </a:xfrm>
          <a:prstGeom prst="roundRect">
            <a:avLst/>
          </a:prstGeom>
        </p:spPr>
        <p:style>
          <a:lnRef idx="3">
            <a:schemeClr val="lt1"/>
          </a:lnRef>
          <a:fillRef idx="1">
            <a:schemeClr val="accent2"/>
          </a:fillRef>
          <a:effectRef idx="1">
            <a:schemeClr val="accent2"/>
          </a:effectRef>
          <a:fontRef idx="minor">
            <a:schemeClr val="lt1"/>
          </a:fontRef>
        </p:style>
        <p:txBody>
          <a:bodyPr rtlCol="0" anchor="t"/>
          <a:lstStyle/>
          <a:p>
            <a:pPr algn="ctr"/>
            <a:r>
              <a:rPr lang="hr-HR" sz="1600" b="1" dirty="0">
                <a:solidFill>
                  <a:schemeClr val="tx1"/>
                </a:solidFill>
              </a:rPr>
              <a:t>IMPLEMENTACIJA</a:t>
            </a:r>
          </a:p>
          <a:p>
            <a:pPr algn="ctr"/>
            <a:r>
              <a:rPr lang="hr-HR" sz="1100" dirty="0">
                <a:solidFill>
                  <a:schemeClr val="tx1"/>
                </a:solidFill>
              </a:rPr>
              <a:t>STAVLJANJE SUSTAVA U RAD</a:t>
            </a:r>
          </a:p>
          <a:p>
            <a:pPr algn="ctr"/>
            <a:r>
              <a:rPr lang="hr-HR" sz="1400" dirty="0">
                <a:solidFill>
                  <a:schemeClr val="tx1"/>
                </a:solidFill>
              </a:rPr>
              <a:t>- izobrazba osoblja</a:t>
            </a:r>
          </a:p>
          <a:p>
            <a:pPr algn="ctr"/>
            <a:r>
              <a:rPr lang="hr-HR" sz="1400" dirty="0">
                <a:solidFill>
                  <a:schemeClr val="tx1"/>
                </a:solidFill>
              </a:rPr>
              <a:t>- početak primjene novih postupaka</a:t>
            </a:r>
          </a:p>
          <a:p>
            <a:pPr algn="ctr"/>
            <a:r>
              <a:rPr lang="hr-HR" sz="1400" dirty="0">
                <a:solidFill>
                  <a:schemeClr val="tx1"/>
                </a:solidFill>
              </a:rPr>
              <a:t>- ažuriranje i prikupljanje zapisa</a:t>
            </a:r>
          </a:p>
          <a:p>
            <a:pPr algn="ctr"/>
            <a:endParaRPr lang="hr-HR" sz="1400" dirty="0">
              <a:solidFill>
                <a:schemeClr val="tx1"/>
              </a:solidFill>
            </a:endParaRPr>
          </a:p>
        </p:txBody>
      </p:sp>
    </p:spTree>
    <p:extLst>
      <p:ext uri="{BB962C8B-B14F-4D97-AF65-F5344CB8AC3E}">
        <p14:creationId xmlns:p14="http://schemas.microsoft.com/office/powerpoint/2010/main" val="7960489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0">
          <a:extLst>
            <a:ext uri="{FF2B5EF4-FFF2-40B4-BE49-F238E27FC236}">
              <a16:creationId xmlns:a16="http://schemas.microsoft.com/office/drawing/2014/main" id="{24978822-F09D-D719-358F-FF0F618B6CF0}"/>
            </a:ext>
          </a:extLst>
        </p:cNvPr>
        <p:cNvGrpSpPr/>
        <p:nvPr/>
      </p:nvGrpSpPr>
      <p:grpSpPr>
        <a:xfrm>
          <a:off x="0" y="0"/>
          <a:ext cx="0" cy="0"/>
          <a:chOff x="0" y="0"/>
          <a:chExt cx="0" cy="0"/>
        </a:xfrm>
      </p:grpSpPr>
      <p:sp>
        <p:nvSpPr>
          <p:cNvPr id="91" name="Google Shape;91;p17">
            <a:extLst>
              <a:ext uri="{FF2B5EF4-FFF2-40B4-BE49-F238E27FC236}">
                <a16:creationId xmlns:a16="http://schemas.microsoft.com/office/drawing/2014/main" id="{505BD9B6-7945-8372-E53D-7CFD8B8259F1}"/>
              </a:ext>
            </a:extLst>
          </p:cNvPr>
          <p:cNvSpPr txBox="1">
            <a:spLocks noGrp="1"/>
          </p:cNvSpPr>
          <p:nvPr>
            <p:ph type="title"/>
          </p:nvPr>
        </p:nvSpPr>
        <p:spPr>
          <a:xfrm>
            <a:off x="290557" y="383073"/>
            <a:ext cx="8056792" cy="3963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hr-HR" sz="2000" b="1" dirty="0">
                <a:solidFill>
                  <a:srgbClr val="0070C0"/>
                </a:solidFill>
              </a:rPr>
              <a:t>Sadržaj?</a:t>
            </a:r>
            <a:endParaRPr sz="2000" b="1" dirty="0">
              <a:solidFill>
                <a:srgbClr val="0070C0"/>
              </a:solidFill>
            </a:endParaRPr>
          </a:p>
        </p:txBody>
      </p:sp>
      <p:sp>
        <p:nvSpPr>
          <p:cNvPr id="93" name="Google Shape;93;p17">
            <a:extLst>
              <a:ext uri="{FF2B5EF4-FFF2-40B4-BE49-F238E27FC236}">
                <a16:creationId xmlns:a16="http://schemas.microsoft.com/office/drawing/2014/main" id="{B371E6AD-9117-9810-534B-2FD85E2C1AD0}"/>
              </a:ext>
            </a:extLst>
          </p:cNvPr>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5</a:t>
            </a:fld>
            <a:endParaRPr/>
          </a:p>
        </p:txBody>
      </p:sp>
      <p:sp>
        <p:nvSpPr>
          <p:cNvPr id="5" name="Pravokutnik: zaobljeni kutovi 4">
            <a:extLst>
              <a:ext uri="{FF2B5EF4-FFF2-40B4-BE49-F238E27FC236}">
                <a16:creationId xmlns:a16="http://schemas.microsoft.com/office/drawing/2014/main" id="{C27E56A0-9D0E-C9EA-122D-BC059B963436}"/>
              </a:ext>
            </a:extLst>
          </p:cNvPr>
          <p:cNvSpPr/>
          <p:nvPr/>
        </p:nvSpPr>
        <p:spPr>
          <a:xfrm>
            <a:off x="471054" y="808733"/>
            <a:ext cx="3703782" cy="3951694"/>
          </a:xfrm>
          <a:prstGeom prst="roundRect">
            <a:avLst/>
          </a:prstGeom>
        </p:spPr>
        <p:style>
          <a:lnRef idx="2">
            <a:schemeClr val="accent6"/>
          </a:lnRef>
          <a:fillRef idx="1">
            <a:schemeClr val="lt1"/>
          </a:fillRef>
          <a:effectRef idx="0">
            <a:schemeClr val="accent6"/>
          </a:effectRef>
          <a:fontRef idx="minor">
            <a:schemeClr val="dk1"/>
          </a:fontRef>
        </p:style>
        <p:txBody>
          <a:bodyPr rtlCol="0" anchor="t"/>
          <a:lstStyle/>
          <a:p>
            <a:r>
              <a:rPr lang="hr-HR" sz="1600" b="1" dirty="0"/>
              <a:t>1. Područje primjene</a:t>
            </a:r>
          </a:p>
          <a:p>
            <a:r>
              <a:rPr lang="hr-HR" sz="1600" b="1" dirty="0"/>
              <a:t>2. Upućivanje na druge norme</a:t>
            </a:r>
          </a:p>
          <a:p>
            <a:r>
              <a:rPr lang="hr-HR" sz="1600" b="1" dirty="0"/>
              <a:t>3. Nazivi i definicije</a:t>
            </a:r>
          </a:p>
          <a:p>
            <a:r>
              <a:rPr lang="hr-HR" sz="1600" b="1" dirty="0"/>
              <a:t>4. Opći zahtjevi</a:t>
            </a:r>
          </a:p>
          <a:p>
            <a:r>
              <a:rPr lang="hr-HR" sz="1600" dirty="0"/>
              <a:t>   4.1 Nepristranost </a:t>
            </a:r>
            <a:r>
              <a:rPr lang="hr-HR" sz="1600" dirty="0">
                <a:solidFill>
                  <a:srgbClr val="FF0000"/>
                </a:solidFill>
              </a:rPr>
              <a:t>i neovisnost</a:t>
            </a:r>
          </a:p>
          <a:p>
            <a:r>
              <a:rPr lang="hr-HR" sz="1600" dirty="0"/>
              <a:t>   4.2 Povjerljivost </a:t>
            </a:r>
          </a:p>
          <a:p>
            <a:r>
              <a:rPr lang="hr-HR" sz="1600" b="1" dirty="0"/>
              <a:t>5. Strukturni zahtjevi</a:t>
            </a:r>
          </a:p>
          <a:p>
            <a:r>
              <a:rPr lang="hr-HR" sz="1600" dirty="0"/>
              <a:t>   5.1 Administrativni zahtjevi</a:t>
            </a:r>
          </a:p>
          <a:p>
            <a:r>
              <a:rPr lang="hr-HR" sz="1600" dirty="0"/>
              <a:t>   5.2 Organizacija i upravljanje</a:t>
            </a:r>
          </a:p>
          <a:p>
            <a:r>
              <a:rPr lang="hr-HR" sz="1600" b="1" dirty="0"/>
              <a:t>6. Zahtjevi za resurse</a:t>
            </a:r>
          </a:p>
          <a:p>
            <a:r>
              <a:rPr lang="hr-HR" sz="1600" dirty="0"/>
              <a:t>   6.1 Osoblje</a:t>
            </a:r>
          </a:p>
          <a:p>
            <a:r>
              <a:rPr lang="hr-HR" sz="1600" dirty="0"/>
              <a:t>   6.2 Prostori i oprema</a:t>
            </a:r>
          </a:p>
          <a:p>
            <a:r>
              <a:rPr lang="hr-HR" sz="1600" dirty="0"/>
              <a:t>   6.3 Podugovaranje</a:t>
            </a:r>
          </a:p>
          <a:p>
            <a:endParaRPr lang="hr-HR" sz="1600" dirty="0"/>
          </a:p>
          <a:p>
            <a:endParaRPr lang="hr-HR" sz="1600" dirty="0"/>
          </a:p>
        </p:txBody>
      </p:sp>
      <p:sp>
        <p:nvSpPr>
          <p:cNvPr id="6" name="Pravokutnik: zaobljeni kutovi 5">
            <a:extLst>
              <a:ext uri="{FF2B5EF4-FFF2-40B4-BE49-F238E27FC236}">
                <a16:creationId xmlns:a16="http://schemas.microsoft.com/office/drawing/2014/main" id="{97633CAD-96EA-51FA-D7EB-DC96E0C9C2C2}"/>
              </a:ext>
            </a:extLst>
          </p:cNvPr>
          <p:cNvSpPr/>
          <p:nvPr/>
        </p:nvSpPr>
        <p:spPr>
          <a:xfrm>
            <a:off x="4318953" y="808733"/>
            <a:ext cx="4051654" cy="3951694"/>
          </a:xfrm>
          <a:prstGeom prst="roundRect">
            <a:avLst/>
          </a:prstGeom>
          <a:ln>
            <a:solidFill>
              <a:srgbClr val="00B050"/>
            </a:solidFill>
          </a:ln>
        </p:spPr>
        <p:style>
          <a:lnRef idx="2">
            <a:schemeClr val="accent6"/>
          </a:lnRef>
          <a:fillRef idx="1">
            <a:schemeClr val="lt1"/>
          </a:fillRef>
          <a:effectRef idx="0">
            <a:schemeClr val="accent6"/>
          </a:effectRef>
          <a:fontRef idx="minor">
            <a:schemeClr val="dk1"/>
          </a:fontRef>
        </p:style>
        <p:txBody>
          <a:bodyPr rtlCol="0" anchor="t"/>
          <a:lstStyle/>
          <a:p>
            <a:r>
              <a:rPr lang="hr-HR" sz="1600" b="1" dirty="0"/>
              <a:t>1. Područje primjene</a:t>
            </a:r>
          </a:p>
          <a:p>
            <a:r>
              <a:rPr lang="hr-HR" sz="1600" b="1" dirty="0"/>
              <a:t>2. Upućivanje na druge norme</a:t>
            </a:r>
          </a:p>
          <a:p>
            <a:r>
              <a:rPr lang="hr-HR" sz="1600" b="1" dirty="0"/>
              <a:t>3. Nazivi i definicije</a:t>
            </a:r>
          </a:p>
          <a:p>
            <a:r>
              <a:rPr lang="hr-HR" sz="1600" b="1" dirty="0"/>
              <a:t>4. Opći zahtjevi</a:t>
            </a:r>
          </a:p>
          <a:p>
            <a:r>
              <a:rPr lang="hr-HR" sz="1600" dirty="0"/>
              <a:t>   4.1 Nepristranost</a:t>
            </a:r>
          </a:p>
          <a:p>
            <a:r>
              <a:rPr lang="hr-HR" sz="1600" dirty="0"/>
              <a:t>   4.2 Povjerljivost </a:t>
            </a:r>
          </a:p>
          <a:p>
            <a:r>
              <a:rPr lang="hr-HR" sz="1600" b="1" dirty="0"/>
              <a:t>5. Strukturni zahtjevi</a:t>
            </a:r>
          </a:p>
          <a:p>
            <a:r>
              <a:rPr lang="hr-HR" sz="1600" dirty="0"/>
              <a:t>   5.1 </a:t>
            </a:r>
            <a:r>
              <a:rPr lang="hr-HR" sz="1600" dirty="0">
                <a:solidFill>
                  <a:srgbClr val="00B050"/>
                </a:solidFill>
              </a:rPr>
              <a:t>Neovisnost</a:t>
            </a:r>
          </a:p>
          <a:p>
            <a:r>
              <a:rPr lang="hr-HR" sz="1600" dirty="0"/>
              <a:t>   5.2 </a:t>
            </a:r>
            <a:r>
              <a:rPr lang="hr-HR" sz="1600" dirty="0">
                <a:solidFill>
                  <a:srgbClr val="00B050"/>
                </a:solidFill>
              </a:rPr>
              <a:t>Pravna osobnost i odgovornosti</a:t>
            </a:r>
          </a:p>
          <a:p>
            <a:r>
              <a:rPr lang="hr-HR" sz="1600" dirty="0"/>
              <a:t>   5.3 Organizacija i upravljanje</a:t>
            </a:r>
          </a:p>
          <a:p>
            <a:r>
              <a:rPr lang="hr-HR" sz="1600" b="1" dirty="0"/>
              <a:t>6. Zahtjevi za resurse</a:t>
            </a:r>
          </a:p>
          <a:p>
            <a:r>
              <a:rPr lang="hr-HR" sz="1600" dirty="0"/>
              <a:t>   6.1 Osoblje</a:t>
            </a:r>
          </a:p>
          <a:p>
            <a:r>
              <a:rPr lang="hr-HR" sz="1600" dirty="0"/>
              <a:t>   6.2 Prostori i oprema</a:t>
            </a:r>
          </a:p>
          <a:p>
            <a:r>
              <a:rPr lang="hr-HR" sz="1600" dirty="0"/>
              <a:t>   6.3 </a:t>
            </a:r>
            <a:r>
              <a:rPr lang="hr-HR" sz="1600" dirty="0">
                <a:solidFill>
                  <a:srgbClr val="00B050"/>
                </a:solidFill>
              </a:rPr>
              <a:t>Proizvodi i usluge vanjskih </a:t>
            </a:r>
          </a:p>
          <a:p>
            <a:r>
              <a:rPr lang="hr-HR" sz="1600" dirty="0">
                <a:solidFill>
                  <a:srgbClr val="00B050"/>
                </a:solidFill>
              </a:rPr>
              <a:t>         dobavljača</a:t>
            </a:r>
          </a:p>
          <a:p>
            <a:endParaRPr lang="hr-HR" sz="1600" dirty="0"/>
          </a:p>
          <a:p>
            <a:endParaRPr lang="hr-HR" sz="1600" dirty="0"/>
          </a:p>
        </p:txBody>
      </p:sp>
    </p:spTree>
    <p:extLst>
      <p:ext uri="{BB962C8B-B14F-4D97-AF65-F5344CB8AC3E}">
        <p14:creationId xmlns:p14="http://schemas.microsoft.com/office/powerpoint/2010/main" val="161572038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90">
          <a:extLst>
            <a:ext uri="{FF2B5EF4-FFF2-40B4-BE49-F238E27FC236}">
              <a16:creationId xmlns:a16="http://schemas.microsoft.com/office/drawing/2014/main" id="{67D4FC79-F555-F85E-AA7F-1210E16DA2DD}"/>
            </a:ext>
          </a:extLst>
        </p:cNvPr>
        <p:cNvGrpSpPr/>
        <p:nvPr/>
      </p:nvGrpSpPr>
      <p:grpSpPr>
        <a:xfrm>
          <a:off x="0" y="0"/>
          <a:ext cx="0" cy="0"/>
          <a:chOff x="0" y="0"/>
          <a:chExt cx="0" cy="0"/>
        </a:xfrm>
      </p:grpSpPr>
      <p:sp>
        <p:nvSpPr>
          <p:cNvPr id="91" name="Google Shape;91;p17">
            <a:extLst>
              <a:ext uri="{FF2B5EF4-FFF2-40B4-BE49-F238E27FC236}">
                <a16:creationId xmlns:a16="http://schemas.microsoft.com/office/drawing/2014/main" id="{17876A66-9711-F58C-DDAB-BF84BE742E67}"/>
              </a:ext>
            </a:extLst>
          </p:cNvPr>
          <p:cNvSpPr txBox="1">
            <a:spLocks noGrp="1"/>
          </p:cNvSpPr>
          <p:nvPr>
            <p:ph type="title"/>
          </p:nvPr>
        </p:nvSpPr>
        <p:spPr>
          <a:xfrm>
            <a:off x="1037875" y="420364"/>
            <a:ext cx="7068300" cy="396300"/>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hr-HR" dirty="0"/>
              <a:t>Mogući plan prijelaza po fazama</a:t>
            </a:r>
            <a:endParaRPr dirty="0"/>
          </a:p>
        </p:txBody>
      </p:sp>
      <p:sp>
        <p:nvSpPr>
          <p:cNvPr id="93" name="Google Shape;93;p17">
            <a:extLst>
              <a:ext uri="{FF2B5EF4-FFF2-40B4-BE49-F238E27FC236}">
                <a16:creationId xmlns:a16="http://schemas.microsoft.com/office/drawing/2014/main" id="{77110C06-3124-3A23-29EA-4EF83CDF5042}"/>
              </a:ext>
            </a:extLst>
          </p:cNvPr>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50</a:t>
            </a:fld>
            <a:endParaRPr/>
          </a:p>
        </p:txBody>
      </p:sp>
      <p:sp>
        <p:nvSpPr>
          <p:cNvPr id="2" name="Pravokutnik: zaobljeni kutovi 1">
            <a:extLst>
              <a:ext uri="{FF2B5EF4-FFF2-40B4-BE49-F238E27FC236}">
                <a16:creationId xmlns:a16="http://schemas.microsoft.com/office/drawing/2014/main" id="{07F74C89-71EC-55F5-3FE8-6D6160FB0E90}"/>
              </a:ext>
            </a:extLst>
          </p:cNvPr>
          <p:cNvSpPr/>
          <p:nvPr/>
        </p:nvSpPr>
        <p:spPr>
          <a:xfrm>
            <a:off x="369454" y="1339271"/>
            <a:ext cx="2447637" cy="1459347"/>
          </a:xfrm>
          <a:prstGeom prst="roundRect">
            <a:avLst/>
          </a:prstGeom>
        </p:spPr>
        <p:style>
          <a:lnRef idx="3">
            <a:schemeClr val="lt1"/>
          </a:lnRef>
          <a:fillRef idx="1">
            <a:schemeClr val="accent2"/>
          </a:fillRef>
          <a:effectRef idx="1">
            <a:schemeClr val="accent2"/>
          </a:effectRef>
          <a:fontRef idx="minor">
            <a:schemeClr val="lt1"/>
          </a:fontRef>
        </p:style>
        <p:txBody>
          <a:bodyPr rtlCol="0" anchor="t"/>
          <a:lstStyle/>
          <a:p>
            <a:pPr algn="ctr"/>
            <a:r>
              <a:rPr lang="hr-HR" sz="1600" b="1" dirty="0">
                <a:solidFill>
                  <a:schemeClr val="tx1"/>
                </a:solidFill>
              </a:rPr>
              <a:t>INTERNI AUDIT</a:t>
            </a:r>
          </a:p>
          <a:p>
            <a:pPr algn="ctr"/>
            <a:r>
              <a:rPr lang="hr-HR" sz="1100" dirty="0">
                <a:solidFill>
                  <a:schemeClr val="tx1"/>
                </a:solidFill>
              </a:rPr>
              <a:t>PROVJERA FUNKCIONALNOSTI SUSTAVA</a:t>
            </a:r>
          </a:p>
          <a:p>
            <a:pPr algn="ctr"/>
            <a:r>
              <a:rPr lang="hr-HR" sz="1400" dirty="0">
                <a:solidFill>
                  <a:schemeClr val="tx1"/>
                </a:solidFill>
              </a:rPr>
              <a:t>- interni audit prema novom izdanju norme</a:t>
            </a:r>
          </a:p>
        </p:txBody>
      </p:sp>
      <p:sp>
        <p:nvSpPr>
          <p:cNvPr id="4" name="Pravokutnik: zaobljeni kutovi 3">
            <a:extLst>
              <a:ext uri="{FF2B5EF4-FFF2-40B4-BE49-F238E27FC236}">
                <a16:creationId xmlns:a16="http://schemas.microsoft.com/office/drawing/2014/main" id="{0C7CAC3E-6043-22D9-B189-DBEED1C65C96}"/>
              </a:ext>
            </a:extLst>
          </p:cNvPr>
          <p:cNvSpPr/>
          <p:nvPr/>
        </p:nvSpPr>
        <p:spPr>
          <a:xfrm>
            <a:off x="3031835" y="1339271"/>
            <a:ext cx="2595419" cy="1782620"/>
          </a:xfrm>
          <a:prstGeom prst="roundRect">
            <a:avLst/>
          </a:prstGeom>
        </p:spPr>
        <p:style>
          <a:lnRef idx="3">
            <a:schemeClr val="lt1"/>
          </a:lnRef>
          <a:fillRef idx="1">
            <a:schemeClr val="accent2"/>
          </a:fillRef>
          <a:effectRef idx="1">
            <a:schemeClr val="accent2"/>
          </a:effectRef>
          <a:fontRef idx="minor">
            <a:schemeClr val="lt1"/>
          </a:fontRef>
        </p:style>
        <p:txBody>
          <a:bodyPr rtlCol="0" anchor="t"/>
          <a:lstStyle/>
          <a:p>
            <a:pPr algn="ctr"/>
            <a:r>
              <a:rPr lang="hr-HR" sz="1600" b="1" dirty="0">
                <a:solidFill>
                  <a:schemeClr val="tx1"/>
                </a:solidFill>
              </a:rPr>
              <a:t>USKLAĐIVANJE</a:t>
            </a:r>
          </a:p>
          <a:p>
            <a:pPr algn="ctr"/>
            <a:r>
              <a:rPr lang="hr-HR" sz="1100" dirty="0">
                <a:solidFill>
                  <a:schemeClr val="tx1"/>
                </a:solidFill>
              </a:rPr>
              <a:t>PRIMJENA REZULTATA INTERNOG AUDITA</a:t>
            </a:r>
          </a:p>
          <a:p>
            <a:pPr algn="ctr"/>
            <a:r>
              <a:rPr lang="hr-HR" sz="1400" dirty="0">
                <a:solidFill>
                  <a:schemeClr val="tx1"/>
                </a:solidFill>
              </a:rPr>
              <a:t>- analiza nesukladnosti</a:t>
            </a:r>
          </a:p>
          <a:p>
            <a:pPr algn="ctr"/>
            <a:r>
              <a:rPr lang="hr-HR" sz="1400" dirty="0">
                <a:solidFill>
                  <a:schemeClr val="tx1"/>
                </a:solidFill>
              </a:rPr>
              <a:t>- provedba ispravaka</a:t>
            </a:r>
          </a:p>
          <a:p>
            <a:pPr algn="ctr"/>
            <a:r>
              <a:rPr lang="hr-HR" sz="1400" dirty="0">
                <a:solidFill>
                  <a:schemeClr val="tx1"/>
                </a:solidFill>
              </a:rPr>
              <a:t>- popravne radnje</a:t>
            </a:r>
          </a:p>
          <a:p>
            <a:pPr algn="ctr"/>
            <a:r>
              <a:rPr lang="hr-HR" sz="1400" dirty="0">
                <a:solidFill>
                  <a:schemeClr val="tx1"/>
                </a:solidFill>
              </a:rPr>
              <a:t>- analiza preporuka</a:t>
            </a:r>
          </a:p>
          <a:p>
            <a:pPr algn="ctr"/>
            <a:endParaRPr lang="hr-HR" sz="1400" dirty="0">
              <a:solidFill>
                <a:schemeClr val="tx1"/>
              </a:solidFill>
            </a:endParaRPr>
          </a:p>
        </p:txBody>
      </p:sp>
      <p:sp>
        <p:nvSpPr>
          <p:cNvPr id="5" name="Pravokutnik: zaobljeni kutovi 4">
            <a:extLst>
              <a:ext uri="{FF2B5EF4-FFF2-40B4-BE49-F238E27FC236}">
                <a16:creationId xmlns:a16="http://schemas.microsoft.com/office/drawing/2014/main" id="{5F924B0C-47BB-546F-04FD-EA889DCD8F53}"/>
              </a:ext>
            </a:extLst>
          </p:cNvPr>
          <p:cNvSpPr/>
          <p:nvPr/>
        </p:nvSpPr>
        <p:spPr>
          <a:xfrm>
            <a:off x="5841999" y="1339270"/>
            <a:ext cx="2595419" cy="2124366"/>
          </a:xfrm>
          <a:prstGeom prst="roundRect">
            <a:avLst/>
          </a:prstGeom>
        </p:spPr>
        <p:style>
          <a:lnRef idx="3">
            <a:schemeClr val="lt1"/>
          </a:lnRef>
          <a:fillRef idx="1">
            <a:schemeClr val="accent2"/>
          </a:fillRef>
          <a:effectRef idx="1">
            <a:schemeClr val="accent2"/>
          </a:effectRef>
          <a:fontRef idx="minor">
            <a:schemeClr val="lt1"/>
          </a:fontRef>
        </p:style>
        <p:txBody>
          <a:bodyPr rtlCol="0" anchor="t"/>
          <a:lstStyle/>
          <a:p>
            <a:pPr algn="ctr"/>
            <a:r>
              <a:rPr lang="hr-HR" sz="1600" b="1" dirty="0">
                <a:solidFill>
                  <a:schemeClr val="tx1"/>
                </a:solidFill>
              </a:rPr>
              <a:t>PREISPITIVANJE</a:t>
            </a:r>
          </a:p>
          <a:p>
            <a:pPr algn="ctr"/>
            <a:r>
              <a:rPr lang="hr-HR" sz="1600" b="1" dirty="0">
                <a:solidFill>
                  <a:schemeClr val="tx1"/>
                </a:solidFill>
              </a:rPr>
              <a:t>UPRAVLJANJA</a:t>
            </a:r>
          </a:p>
          <a:p>
            <a:pPr algn="ctr"/>
            <a:r>
              <a:rPr lang="hr-HR" sz="1100" dirty="0">
                <a:solidFill>
                  <a:schemeClr val="tx1"/>
                </a:solidFill>
              </a:rPr>
              <a:t>POTVRDA SPREMNOSTI ZA PRIMJENU NOVOG IZDANJA</a:t>
            </a:r>
          </a:p>
          <a:p>
            <a:pPr algn="ctr"/>
            <a:r>
              <a:rPr lang="hr-HR" sz="1400" dirty="0">
                <a:solidFill>
                  <a:schemeClr val="tx1"/>
                </a:solidFill>
              </a:rPr>
              <a:t>- preispitivanje sustava i procesa</a:t>
            </a:r>
          </a:p>
          <a:p>
            <a:pPr algn="ctr"/>
            <a:r>
              <a:rPr lang="hr-HR" sz="1400" dirty="0">
                <a:solidFill>
                  <a:schemeClr val="tx1"/>
                </a:solidFill>
              </a:rPr>
              <a:t>- definiranje odluka i radnji na temelju rezultata preispitivanja</a:t>
            </a:r>
          </a:p>
          <a:p>
            <a:pPr algn="ctr"/>
            <a:endParaRPr lang="hr-HR" sz="1400" dirty="0">
              <a:solidFill>
                <a:schemeClr val="tx1"/>
              </a:solidFill>
            </a:endParaRPr>
          </a:p>
        </p:txBody>
      </p:sp>
      <p:sp>
        <p:nvSpPr>
          <p:cNvPr id="3" name="Pravokutnik: zaobljeni kutovi 2">
            <a:extLst>
              <a:ext uri="{FF2B5EF4-FFF2-40B4-BE49-F238E27FC236}">
                <a16:creationId xmlns:a16="http://schemas.microsoft.com/office/drawing/2014/main" id="{5F5AECCB-AB2D-BAF4-B896-766DB8EF581A}"/>
              </a:ext>
            </a:extLst>
          </p:cNvPr>
          <p:cNvSpPr/>
          <p:nvPr/>
        </p:nvSpPr>
        <p:spPr>
          <a:xfrm>
            <a:off x="6055943" y="3811054"/>
            <a:ext cx="2167530" cy="1078397"/>
          </a:xfrm>
          <a:prstGeom prst="roundRect">
            <a:avLst/>
          </a:prstGeom>
          <a:solidFill>
            <a:schemeClr val="accent3">
              <a:lumMod val="40000"/>
              <a:lumOff val="6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hr-HR" b="1" dirty="0">
                <a:solidFill>
                  <a:schemeClr val="tx1"/>
                </a:solidFill>
              </a:rPr>
              <a:t>Akreditacija prema novom izdanju norme</a:t>
            </a:r>
          </a:p>
        </p:txBody>
      </p:sp>
    </p:spTree>
    <p:extLst>
      <p:ext uri="{BB962C8B-B14F-4D97-AF65-F5344CB8AC3E}">
        <p14:creationId xmlns:p14="http://schemas.microsoft.com/office/powerpoint/2010/main" val="23498286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Shape 298"/>
        <p:cNvGrpSpPr/>
        <p:nvPr/>
      </p:nvGrpSpPr>
      <p:grpSpPr>
        <a:xfrm>
          <a:off x="0" y="0"/>
          <a:ext cx="0" cy="0"/>
          <a:chOff x="0" y="0"/>
          <a:chExt cx="0" cy="0"/>
        </a:xfrm>
      </p:grpSpPr>
      <p:sp>
        <p:nvSpPr>
          <p:cNvPr id="3" name="Pravokutnik 2">
            <a:extLst>
              <a:ext uri="{FF2B5EF4-FFF2-40B4-BE49-F238E27FC236}">
                <a16:creationId xmlns:a16="http://schemas.microsoft.com/office/drawing/2014/main" id="{D74F1E16-A35F-A4C8-829D-E95AABDEEEBA}"/>
              </a:ext>
            </a:extLst>
          </p:cNvPr>
          <p:cNvSpPr/>
          <p:nvPr/>
        </p:nvSpPr>
        <p:spPr>
          <a:xfrm>
            <a:off x="754287" y="1932792"/>
            <a:ext cx="7635425" cy="923330"/>
          </a:xfrm>
          <a:prstGeom prst="rect">
            <a:avLst/>
          </a:prstGeom>
          <a:noFill/>
        </p:spPr>
        <p:txBody>
          <a:bodyPr wrap="none" lIns="91440" tIns="45720" rIns="91440" bIns="45720">
            <a:spAutoFit/>
          </a:bodyPr>
          <a:lstStyle/>
          <a:p>
            <a:pPr algn="ctr"/>
            <a:r>
              <a:rPr lang="hr-HR" sz="5400" b="1" cap="none" spc="0" dirty="0">
                <a:ln w="6600">
                  <a:solidFill>
                    <a:schemeClr val="accent2"/>
                  </a:solidFill>
                  <a:prstDash val="solid"/>
                </a:ln>
                <a:solidFill>
                  <a:srgbClr val="FFFFFF"/>
                </a:solidFill>
                <a:effectLst>
                  <a:outerShdw dist="38100" dir="2700000" algn="tl" rotWithShape="0">
                    <a:schemeClr val="accent2"/>
                  </a:outerShdw>
                </a:effectLst>
              </a:rPr>
              <a:t>Hvala na pozornosti!</a:t>
            </a:r>
          </a:p>
        </p:txBody>
      </p:sp>
    </p:spTree>
    <p:extLst>
      <p:ext uri="{BB962C8B-B14F-4D97-AF65-F5344CB8AC3E}">
        <p14:creationId xmlns:p14="http://schemas.microsoft.com/office/powerpoint/2010/main" val="36774850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0">
          <a:extLst>
            <a:ext uri="{FF2B5EF4-FFF2-40B4-BE49-F238E27FC236}">
              <a16:creationId xmlns:a16="http://schemas.microsoft.com/office/drawing/2014/main" id="{5801A499-B3EF-5705-60F2-FEC02D4126BD}"/>
            </a:ext>
          </a:extLst>
        </p:cNvPr>
        <p:cNvGrpSpPr/>
        <p:nvPr/>
      </p:nvGrpSpPr>
      <p:grpSpPr>
        <a:xfrm>
          <a:off x="0" y="0"/>
          <a:ext cx="0" cy="0"/>
          <a:chOff x="0" y="0"/>
          <a:chExt cx="0" cy="0"/>
        </a:xfrm>
      </p:grpSpPr>
      <p:sp>
        <p:nvSpPr>
          <p:cNvPr id="91" name="Google Shape;91;p17">
            <a:extLst>
              <a:ext uri="{FF2B5EF4-FFF2-40B4-BE49-F238E27FC236}">
                <a16:creationId xmlns:a16="http://schemas.microsoft.com/office/drawing/2014/main" id="{3C91321D-D5D5-8021-87C9-6D5CA684429B}"/>
              </a:ext>
            </a:extLst>
          </p:cNvPr>
          <p:cNvSpPr txBox="1">
            <a:spLocks noGrp="1"/>
          </p:cNvSpPr>
          <p:nvPr>
            <p:ph type="title"/>
          </p:nvPr>
        </p:nvSpPr>
        <p:spPr>
          <a:xfrm>
            <a:off x="290557" y="383073"/>
            <a:ext cx="8056792" cy="3963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hr-HR" sz="2000" b="1" dirty="0">
                <a:solidFill>
                  <a:srgbClr val="0070C0"/>
                </a:solidFill>
              </a:rPr>
              <a:t>Sadržaj?</a:t>
            </a:r>
            <a:endParaRPr sz="2000" b="1" dirty="0">
              <a:solidFill>
                <a:srgbClr val="0070C0"/>
              </a:solidFill>
            </a:endParaRPr>
          </a:p>
        </p:txBody>
      </p:sp>
      <p:sp>
        <p:nvSpPr>
          <p:cNvPr id="93" name="Google Shape;93;p17">
            <a:extLst>
              <a:ext uri="{FF2B5EF4-FFF2-40B4-BE49-F238E27FC236}">
                <a16:creationId xmlns:a16="http://schemas.microsoft.com/office/drawing/2014/main" id="{ED70F1AB-10AB-FD65-1893-A42B11C1C4E8}"/>
              </a:ext>
            </a:extLst>
          </p:cNvPr>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6</a:t>
            </a:fld>
            <a:endParaRPr/>
          </a:p>
        </p:txBody>
      </p:sp>
      <p:sp>
        <p:nvSpPr>
          <p:cNvPr id="5" name="Pravokutnik: zaobljeni kutovi 4">
            <a:extLst>
              <a:ext uri="{FF2B5EF4-FFF2-40B4-BE49-F238E27FC236}">
                <a16:creationId xmlns:a16="http://schemas.microsoft.com/office/drawing/2014/main" id="{D92C496A-4FFE-6164-41E2-6059A531DB2D}"/>
              </a:ext>
            </a:extLst>
          </p:cNvPr>
          <p:cNvSpPr/>
          <p:nvPr/>
        </p:nvSpPr>
        <p:spPr>
          <a:xfrm>
            <a:off x="471054" y="808733"/>
            <a:ext cx="3703782" cy="3951694"/>
          </a:xfrm>
          <a:prstGeom prst="roundRect">
            <a:avLst/>
          </a:prstGeom>
        </p:spPr>
        <p:style>
          <a:lnRef idx="2">
            <a:schemeClr val="accent6"/>
          </a:lnRef>
          <a:fillRef idx="1">
            <a:schemeClr val="lt1"/>
          </a:fillRef>
          <a:effectRef idx="0">
            <a:schemeClr val="accent6"/>
          </a:effectRef>
          <a:fontRef idx="minor">
            <a:schemeClr val="dk1"/>
          </a:fontRef>
        </p:style>
        <p:txBody>
          <a:bodyPr rtlCol="0" anchor="t"/>
          <a:lstStyle/>
          <a:p>
            <a:r>
              <a:rPr lang="hr-HR" sz="1600" b="1" dirty="0"/>
              <a:t>7. Zahtjevi za procese</a:t>
            </a:r>
          </a:p>
          <a:p>
            <a:r>
              <a:rPr lang="hr-HR" sz="1600" dirty="0"/>
              <a:t>   7.1 Inspekcijske metode i postupci</a:t>
            </a:r>
          </a:p>
          <a:p>
            <a:r>
              <a:rPr lang="hr-HR" sz="1600" dirty="0"/>
              <a:t>   7.2 Postupanje s predmetima inspekcije i uzorcima</a:t>
            </a:r>
          </a:p>
          <a:p>
            <a:r>
              <a:rPr lang="hr-HR" sz="1600" dirty="0"/>
              <a:t>   7.3 Inspekcijski zapisi</a:t>
            </a:r>
          </a:p>
          <a:p>
            <a:r>
              <a:rPr lang="hr-HR" sz="1600" dirty="0"/>
              <a:t>   7.4 Inspekcijski izvještaji i certifikati</a:t>
            </a:r>
          </a:p>
          <a:p>
            <a:r>
              <a:rPr lang="hr-HR" sz="1600" dirty="0"/>
              <a:t>   7.5 Pritužbe i žalbe</a:t>
            </a:r>
          </a:p>
          <a:p>
            <a:r>
              <a:rPr lang="hr-HR" sz="1600" dirty="0"/>
              <a:t>   7.6 Postupanje s pritužbama i žalbama</a:t>
            </a:r>
          </a:p>
          <a:p>
            <a:endParaRPr lang="hr-HR" sz="1600" dirty="0"/>
          </a:p>
          <a:p>
            <a:endParaRPr lang="hr-HR" sz="1600" dirty="0"/>
          </a:p>
        </p:txBody>
      </p:sp>
      <p:sp>
        <p:nvSpPr>
          <p:cNvPr id="6" name="Pravokutnik: zaobljeni kutovi 5">
            <a:extLst>
              <a:ext uri="{FF2B5EF4-FFF2-40B4-BE49-F238E27FC236}">
                <a16:creationId xmlns:a16="http://schemas.microsoft.com/office/drawing/2014/main" id="{01D7279E-43A5-B666-95DC-EA4BE6C77AE2}"/>
              </a:ext>
            </a:extLst>
          </p:cNvPr>
          <p:cNvSpPr/>
          <p:nvPr/>
        </p:nvSpPr>
        <p:spPr>
          <a:xfrm>
            <a:off x="4318953" y="808733"/>
            <a:ext cx="4051654" cy="3951694"/>
          </a:xfrm>
          <a:prstGeom prst="roundRect">
            <a:avLst/>
          </a:prstGeom>
          <a:ln>
            <a:solidFill>
              <a:srgbClr val="00B050"/>
            </a:solidFill>
          </a:ln>
        </p:spPr>
        <p:style>
          <a:lnRef idx="2">
            <a:schemeClr val="accent6"/>
          </a:lnRef>
          <a:fillRef idx="1">
            <a:schemeClr val="lt1"/>
          </a:fillRef>
          <a:effectRef idx="0">
            <a:schemeClr val="accent6"/>
          </a:effectRef>
          <a:fontRef idx="minor">
            <a:schemeClr val="dk1"/>
          </a:fontRef>
        </p:style>
        <p:txBody>
          <a:bodyPr rtlCol="0" anchor="t"/>
          <a:lstStyle/>
          <a:p>
            <a:r>
              <a:rPr lang="hr-HR" sz="1600" b="1" dirty="0"/>
              <a:t>7. Zahtjevi za procese</a:t>
            </a:r>
          </a:p>
          <a:p>
            <a:r>
              <a:rPr lang="hr-HR" sz="1600" dirty="0"/>
              <a:t>   </a:t>
            </a:r>
            <a:r>
              <a:rPr lang="hr-HR" sz="1600" dirty="0">
                <a:solidFill>
                  <a:srgbClr val="00B050"/>
                </a:solidFill>
              </a:rPr>
              <a:t>7.1 Preispitivanje zahtjeva, ponuda i ugovora</a:t>
            </a:r>
          </a:p>
          <a:p>
            <a:r>
              <a:rPr lang="hr-HR" sz="1600" dirty="0">
                <a:solidFill>
                  <a:srgbClr val="00B050"/>
                </a:solidFill>
              </a:rPr>
              <a:t>   </a:t>
            </a:r>
            <a:r>
              <a:rPr lang="hr-HR" sz="1600" dirty="0">
                <a:solidFill>
                  <a:schemeClr val="tx1"/>
                </a:solidFill>
              </a:rPr>
              <a:t>7.2 Inspekcijske metode i postupci</a:t>
            </a:r>
          </a:p>
          <a:p>
            <a:r>
              <a:rPr lang="hr-HR" sz="1600" dirty="0"/>
              <a:t>   7.3 Postupanje s predmetima inspekcije</a:t>
            </a:r>
          </a:p>
          <a:p>
            <a:r>
              <a:rPr lang="hr-HR" sz="1600" dirty="0"/>
              <a:t>   7.4 Inspekcijski zapisi</a:t>
            </a:r>
          </a:p>
          <a:p>
            <a:r>
              <a:rPr lang="hr-HR" sz="1600" dirty="0">
                <a:solidFill>
                  <a:srgbClr val="00B050"/>
                </a:solidFill>
              </a:rPr>
              <a:t>   7.5 Nadzor nad podacima i informacijama</a:t>
            </a:r>
          </a:p>
          <a:p>
            <a:r>
              <a:rPr lang="hr-HR" sz="1600" dirty="0"/>
              <a:t>   7.6 Inspekcijski izvještaj i inspekcijski certifikat</a:t>
            </a:r>
          </a:p>
          <a:p>
            <a:r>
              <a:rPr lang="hr-HR" sz="1600" dirty="0"/>
              <a:t>   7.7 Postupanje sa žalbama</a:t>
            </a:r>
          </a:p>
          <a:p>
            <a:r>
              <a:rPr lang="hr-HR" sz="1600" dirty="0"/>
              <a:t>   7.8 Postupanje s pritužbama</a:t>
            </a:r>
          </a:p>
          <a:p>
            <a:endParaRPr lang="hr-HR" sz="1600" dirty="0"/>
          </a:p>
          <a:p>
            <a:endParaRPr lang="hr-HR" sz="1600" dirty="0"/>
          </a:p>
        </p:txBody>
      </p:sp>
    </p:spTree>
    <p:extLst>
      <p:ext uri="{BB962C8B-B14F-4D97-AF65-F5344CB8AC3E}">
        <p14:creationId xmlns:p14="http://schemas.microsoft.com/office/powerpoint/2010/main" val="20347703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0">
          <a:extLst>
            <a:ext uri="{FF2B5EF4-FFF2-40B4-BE49-F238E27FC236}">
              <a16:creationId xmlns:a16="http://schemas.microsoft.com/office/drawing/2014/main" id="{9D3008EA-4467-BF54-9F99-6DD0DF8C55A0}"/>
            </a:ext>
          </a:extLst>
        </p:cNvPr>
        <p:cNvGrpSpPr/>
        <p:nvPr/>
      </p:nvGrpSpPr>
      <p:grpSpPr>
        <a:xfrm>
          <a:off x="0" y="0"/>
          <a:ext cx="0" cy="0"/>
          <a:chOff x="0" y="0"/>
          <a:chExt cx="0" cy="0"/>
        </a:xfrm>
      </p:grpSpPr>
      <p:sp>
        <p:nvSpPr>
          <p:cNvPr id="91" name="Google Shape;91;p17">
            <a:extLst>
              <a:ext uri="{FF2B5EF4-FFF2-40B4-BE49-F238E27FC236}">
                <a16:creationId xmlns:a16="http://schemas.microsoft.com/office/drawing/2014/main" id="{09F5EA78-5817-D1B1-E843-6BE96AC0D5DC}"/>
              </a:ext>
            </a:extLst>
          </p:cNvPr>
          <p:cNvSpPr txBox="1">
            <a:spLocks noGrp="1"/>
          </p:cNvSpPr>
          <p:nvPr>
            <p:ph type="title"/>
          </p:nvPr>
        </p:nvSpPr>
        <p:spPr>
          <a:xfrm>
            <a:off x="290557" y="383073"/>
            <a:ext cx="8056792" cy="3963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hr-HR" sz="2000" b="1" dirty="0">
                <a:solidFill>
                  <a:srgbClr val="0070C0"/>
                </a:solidFill>
              </a:rPr>
              <a:t>Sadržaj?</a:t>
            </a:r>
            <a:endParaRPr sz="2000" b="1" dirty="0">
              <a:solidFill>
                <a:srgbClr val="0070C0"/>
              </a:solidFill>
            </a:endParaRPr>
          </a:p>
        </p:txBody>
      </p:sp>
      <p:sp>
        <p:nvSpPr>
          <p:cNvPr id="93" name="Google Shape;93;p17">
            <a:extLst>
              <a:ext uri="{FF2B5EF4-FFF2-40B4-BE49-F238E27FC236}">
                <a16:creationId xmlns:a16="http://schemas.microsoft.com/office/drawing/2014/main" id="{BC3E06FC-62C6-81E3-8C91-746EC15170EE}"/>
              </a:ext>
            </a:extLst>
          </p:cNvPr>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7</a:t>
            </a:fld>
            <a:endParaRPr/>
          </a:p>
        </p:txBody>
      </p:sp>
      <p:sp>
        <p:nvSpPr>
          <p:cNvPr id="5" name="Pravokutnik: zaobljeni kutovi 4">
            <a:extLst>
              <a:ext uri="{FF2B5EF4-FFF2-40B4-BE49-F238E27FC236}">
                <a16:creationId xmlns:a16="http://schemas.microsoft.com/office/drawing/2014/main" id="{97237858-0894-6809-F58F-664C5C00BF87}"/>
              </a:ext>
            </a:extLst>
          </p:cNvPr>
          <p:cNvSpPr/>
          <p:nvPr/>
        </p:nvSpPr>
        <p:spPr>
          <a:xfrm>
            <a:off x="471054" y="808733"/>
            <a:ext cx="3703782" cy="3951694"/>
          </a:xfrm>
          <a:prstGeom prst="roundRect">
            <a:avLst/>
          </a:prstGeom>
        </p:spPr>
        <p:style>
          <a:lnRef idx="2">
            <a:schemeClr val="accent6"/>
          </a:lnRef>
          <a:fillRef idx="1">
            <a:schemeClr val="lt1"/>
          </a:fillRef>
          <a:effectRef idx="0">
            <a:schemeClr val="accent6"/>
          </a:effectRef>
          <a:fontRef idx="minor">
            <a:schemeClr val="dk1"/>
          </a:fontRef>
        </p:style>
        <p:txBody>
          <a:bodyPr rtlCol="0" anchor="t"/>
          <a:lstStyle/>
          <a:p>
            <a:r>
              <a:rPr lang="hr-HR" sz="1600" b="1" dirty="0"/>
              <a:t>8. Zahtjevi za sustav upravljanja</a:t>
            </a:r>
          </a:p>
          <a:p>
            <a:r>
              <a:rPr lang="hr-HR" sz="1600" dirty="0">
                <a:solidFill>
                  <a:srgbClr val="FF0000"/>
                </a:solidFill>
              </a:rPr>
              <a:t>   8.1 Opcije</a:t>
            </a:r>
          </a:p>
          <a:p>
            <a:r>
              <a:rPr lang="hr-HR" sz="1600" dirty="0">
                <a:solidFill>
                  <a:srgbClr val="FF0000"/>
                </a:solidFill>
              </a:rPr>
              <a:t>   8.2 Dokumentacija sustava upravljanja</a:t>
            </a:r>
          </a:p>
          <a:p>
            <a:r>
              <a:rPr lang="hr-HR" sz="1600" dirty="0">
                <a:solidFill>
                  <a:srgbClr val="FF0000"/>
                </a:solidFill>
              </a:rPr>
              <a:t>   8.3 Nadzor nad dokumentima</a:t>
            </a:r>
          </a:p>
          <a:p>
            <a:r>
              <a:rPr lang="hr-HR" sz="1600" dirty="0">
                <a:solidFill>
                  <a:srgbClr val="FF0000"/>
                </a:solidFill>
              </a:rPr>
              <a:t>   8.4 Nadzor nad zapisima</a:t>
            </a:r>
          </a:p>
          <a:p>
            <a:r>
              <a:rPr lang="hr-HR" sz="1600" dirty="0"/>
              <a:t>   8.5 Preispitivanje sustava upravljanja</a:t>
            </a:r>
          </a:p>
          <a:p>
            <a:r>
              <a:rPr lang="hr-HR" sz="1600" dirty="0"/>
              <a:t>   8.6 Interni auditi</a:t>
            </a:r>
          </a:p>
          <a:p>
            <a:r>
              <a:rPr lang="hr-HR" sz="1600" dirty="0"/>
              <a:t>   8.7 Popravne radnje</a:t>
            </a:r>
          </a:p>
          <a:p>
            <a:r>
              <a:rPr lang="hr-HR" sz="1600" dirty="0">
                <a:solidFill>
                  <a:srgbClr val="FF0000"/>
                </a:solidFill>
              </a:rPr>
              <a:t>   8.8 Preventivne radnje</a:t>
            </a:r>
          </a:p>
          <a:p>
            <a:endParaRPr lang="hr-HR" sz="1600" dirty="0"/>
          </a:p>
          <a:p>
            <a:endParaRPr lang="hr-HR" sz="1600" dirty="0"/>
          </a:p>
        </p:txBody>
      </p:sp>
      <p:sp>
        <p:nvSpPr>
          <p:cNvPr id="6" name="Pravokutnik: zaobljeni kutovi 5">
            <a:extLst>
              <a:ext uri="{FF2B5EF4-FFF2-40B4-BE49-F238E27FC236}">
                <a16:creationId xmlns:a16="http://schemas.microsoft.com/office/drawing/2014/main" id="{32E32C68-9EC3-AA39-A9FF-D03675175C86}"/>
              </a:ext>
            </a:extLst>
          </p:cNvPr>
          <p:cNvSpPr/>
          <p:nvPr/>
        </p:nvSpPr>
        <p:spPr>
          <a:xfrm>
            <a:off x="4318953" y="808733"/>
            <a:ext cx="4051654" cy="3951694"/>
          </a:xfrm>
          <a:prstGeom prst="roundRect">
            <a:avLst/>
          </a:prstGeom>
          <a:ln>
            <a:solidFill>
              <a:srgbClr val="00B050"/>
            </a:solidFill>
          </a:ln>
        </p:spPr>
        <p:style>
          <a:lnRef idx="2">
            <a:schemeClr val="accent6"/>
          </a:lnRef>
          <a:fillRef idx="1">
            <a:schemeClr val="lt1"/>
          </a:fillRef>
          <a:effectRef idx="0">
            <a:schemeClr val="accent6"/>
          </a:effectRef>
          <a:fontRef idx="minor">
            <a:schemeClr val="dk1"/>
          </a:fontRef>
        </p:style>
        <p:txBody>
          <a:bodyPr rtlCol="0" anchor="t"/>
          <a:lstStyle/>
          <a:p>
            <a:r>
              <a:rPr lang="hr-HR" sz="1600" b="1" dirty="0"/>
              <a:t>8. Zahtjevi za sustav upravljanja</a:t>
            </a:r>
          </a:p>
          <a:p>
            <a:r>
              <a:rPr lang="hr-HR" sz="1600" dirty="0"/>
              <a:t>   </a:t>
            </a:r>
            <a:r>
              <a:rPr lang="hr-HR" sz="1600" dirty="0">
                <a:solidFill>
                  <a:srgbClr val="00B050"/>
                </a:solidFill>
              </a:rPr>
              <a:t>8.1 Općenito</a:t>
            </a:r>
          </a:p>
          <a:p>
            <a:r>
              <a:rPr lang="hr-HR" sz="1600" dirty="0">
                <a:solidFill>
                  <a:srgbClr val="00B050"/>
                </a:solidFill>
              </a:rPr>
              <a:t>   8.2 Politike i odgovornosti</a:t>
            </a:r>
          </a:p>
          <a:p>
            <a:r>
              <a:rPr lang="hr-HR" sz="1600" dirty="0">
                <a:solidFill>
                  <a:srgbClr val="00B050"/>
                </a:solidFill>
              </a:rPr>
              <a:t>   8.3 Dokumentirane informacije</a:t>
            </a:r>
          </a:p>
          <a:p>
            <a:r>
              <a:rPr lang="hr-HR" sz="1600" dirty="0"/>
              <a:t>   </a:t>
            </a:r>
            <a:r>
              <a:rPr lang="hr-HR" sz="1600" dirty="0">
                <a:solidFill>
                  <a:srgbClr val="00B050"/>
                </a:solidFill>
              </a:rPr>
              <a:t>8.4 Radnje koje se odnose na rizike i prilike</a:t>
            </a:r>
          </a:p>
          <a:p>
            <a:r>
              <a:rPr lang="hr-HR" sz="1600" dirty="0"/>
              <a:t>   8.5 Popravne radnje</a:t>
            </a:r>
          </a:p>
          <a:p>
            <a:r>
              <a:rPr lang="hr-HR" sz="1600" dirty="0"/>
              <a:t>   8.6 Interni auditi</a:t>
            </a:r>
          </a:p>
          <a:p>
            <a:r>
              <a:rPr lang="hr-HR" sz="1600" dirty="0"/>
              <a:t>   8.7 Preispitivanje upravljanja</a:t>
            </a:r>
          </a:p>
          <a:p>
            <a:r>
              <a:rPr lang="hr-HR" sz="1600" dirty="0"/>
              <a:t>   </a:t>
            </a:r>
          </a:p>
          <a:p>
            <a:endParaRPr lang="hr-HR" sz="1600" dirty="0"/>
          </a:p>
        </p:txBody>
      </p:sp>
    </p:spTree>
    <p:extLst>
      <p:ext uri="{BB962C8B-B14F-4D97-AF65-F5344CB8AC3E}">
        <p14:creationId xmlns:p14="http://schemas.microsoft.com/office/powerpoint/2010/main" val="30819315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0">
          <a:extLst>
            <a:ext uri="{FF2B5EF4-FFF2-40B4-BE49-F238E27FC236}">
              <a16:creationId xmlns:a16="http://schemas.microsoft.com/office/drawing/2014/main" id="{AB7439DC-EE8C-E2C8-07F9-B405E42C2012}"/>
            </a:ext>
          </a:extLst>
        </p:cNvPr>
        <p:cNvGrpSpPr/>
        <p:nvPr/>
      </p:nvGrpSpPr>
      <p:grpSpPr>
        <a:xfrm>
          <a:off x="0" y="0"/>
          <a:ext cx="0" cy="0"/>
          <a:chOff x="0" y="0"/>
          <a:chExt cx="0" cy="0"/>
        </a:xfrm>
      </p:grpSpPr>
      <p:sp>
        <p:nvSpPr>
          <p:cNvPr id="91" name="Google Shape;91;p17">
            <a:extLst>
              <a:ext uri="{FF2B5EF4-FFF2-40B4-BE49-F238E27FC236}">
                <a16:creationId xmlns:a16="http://schemas.microsoft.com/office/drawing/2014/main" id="{D0F912FF-2E78-3185-A8F8-59B27AD73C17}"/>
              </a:ext>
            </a:extLst>
          </p:cNvPr>
          <p:cNvSpPr txBox="1">
            <a:spLocks noGrp="1"/>
          </p:cNvSpPr>
          <p:nvPr>
            <p:ph type="title"/>
          </p:nvPr>
        </p:nvSpPr>
        <p:spPr>
          <a:xfrm>
            <a:off x="1037875" y="420364"/>
            <a:ext cx="7068300" cy="396300"/>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hr-HR" dirty="0"/>
              <a:t>Ključne izmjene?</a:t>
            </a:r>
            <a:endParaRPr dirty="0"/>
          </a:p>
        </p:txBody>
      </p:sp>
      <p:sp>
        <p:nvSpPr>
          <p:cNvPr id="93" name="Google Shape;93;p17">
            <a:extLst>
              <a:ext uri="{FF2B5EF4-FFF2-40B4-BE49-F238E27FC236}">
                <a16:creationId xmlns:a16="http://schemas.microsoft.com/office/drawing/2014/main" id="{98B26876-92C8-94FF-33F5-7DA9167AA7AC}"/>
              </a:ext>
            </a:extLst>
          </p:cNvPr>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8</a:t>
            </a:fld>
            <a:endParaRPr/>
          </a:p>
        </p:txBody>
      </p:sp>
      <p:sp>
        <p:nvSpPr>
          <p:cNvPr id="2" name="TekstniOkvir 1">
            <a:extLst>
              <a:ext uri="{FF2B5EF4-FFF2-40B4-BE49-F238E27FC236}">
                <a16:creationId xmlns:a16="http://schemas.microsoft.com/office/drawing/2014/main" id="{CC9CA83E-351F-3923-04BE-FD856667F042}"/>
              </a:ext>
            </a:extLst>
          </p:cNvPr>
          <p:cNvSpPr txBox="1"/>
          <p:nvPr/>
        </p:nvSpPr>
        <p:spPr>
          <a:xfrm>
            <a:off x="617342" y="1099127"/>
            <a:ext cx="7068299" cy="3416320"/>
          </a:xfrm>
          <a:prstGeom prst="rect">
            <a:avLst/>
          </a:prstGeom>
          <a:noFill/>
        </p:spPr>
        <p:txBody>
          <a:bodyPr wrap="square" rtlCol="0">
            <a:spAutoFit/>
          </a:bodyPr>
          <a:lstStyle/>
          <a:p>
            <a:pPr algn="just"/>
            <a:r>
              <a:rPr lang="hr-HR" dirty="0">
                <a:solidFill>
                  <a:srgbClr val="00B050"/>
                </a:solidFill>
              </a:rPr>
              <a:t>Prijelaz na pristup utemeljen na rizicima</a:t>
            </a:r>
          </a:p>
          <a:p>
            <a:pPr algn="just"/>
            <a:r>
              <a:rPr lang="hr-HR" b="1" dirty="0"/>
              <a:t>2012</a:t>
            </a:r>
            <a:r>
              <a:rPr lang="hr-HR" dirty="0"/>
              <a:t>: prilično propisna norma (što se mora imati, zapisati, definirati)</a:t>
            </a:r>
          </a:p>
          <a:p>
            <a:pPr algn="just"/>
            <a:r>
              <a:rPr lang="hr-HR" b="1" dirty="0"/>
              <a:t>2026</a:t>
            </a:r>
            <a:r>
              <a:rPr lang="hr-HR" dirty="0"/>
              <a:t>: prelazak na pristup utemeljen na rizicima (manje rigidnih zahtjeva, više odgovornosti na tijelu)</a:t>
            </a:r>
          </a:p>
          <a:p>
            <a:pPr algn="just"/>
            <a:endParaRPr lang="hr-HR" dirty="0"/>
          </a:p>
          <a:p>
            <a:pPr algn="just"/>
            <a:r>
              <a:rPr lang="hr-HR" dirty="0">
                <a:solidFill>
                  <a:srgbClr val="00B050"/>
                </a:solidFill>
              </a:rPr>
              <a:t>Veća fleksibilnost (uz veću odgovornost na tijelu)</a:t>
            </a:r>
          </a:p>
          <a:p>
            <a:pPr algn="just"/>
            <a:r>
              <a:rPr lang="hr-HR" b="1" dirty="0"/>
              <a:t>2012</a:t>
            </a:r>
            <a:r>
              <a:rPr lang="hr-HR" dirty="0"/>
              <a:t>: kako se definira postupak?</a:t>
            </a:r>
          </a:p>
          <a:p>
            <a:pPr algn="just"/>
            <a:r>
              <a:rPr lang="hr-HR" b="1" dirty="0"/>
              <a:t>2026</a:t>
            </a:r>
            <a:r>
              <a:rPr lang="hr-HR" dirty="0"/>
              <a:t>: može li se dokazati da funkcionira?</a:t>
            </a:r>
          </a:p>
          <a:p>
            <a:pPr algn="just"/>
            <a:endParaRPr lang="hr-HR" dirty="0"/>
          </a:p>
          <a:p>
            <a:pPr algn="just"/>
            <a:r>
              <a:rPr lang="hr-HR" dirty="0">
                <a:solidFill>
                  <a:srgbClr val="00B050"/>
                </a:solidFill>
              </a:rPr>
              <a:t>Usklađivanje s CASCO </a:t>
            </a:r>
            <a:r>
              <a:rPr lang="hr-HR" i="1" dirty="0" err="1">
                <a:solidFill>
                  <a:srgbClr val="00B050"/>
                </a:solidFill>
              </a:rPr>
              <a:t>High</a:t>
            </a:r>
            <a:r>
              <a:rPr lang="hr-HR" i="1" dirty="0">
                <a:solidFill>
                  <a:srgbClr val="00B050"/>
                </a:solidFill>
              </a:rPr>
              <a:t> </a:t>
            </a:r>
            <a:r>
              <a:rPr lang="hr-HR" i="1" dirty="0" err="1">
                <a:solidFill>
                  <a:srgbClr val="00B050"/>
                </a:solidFill>
              </a:rPr>
              <a:t>level</a:t>
            </a:r>
            <a:r>
              <a:rPr lang="hr-HR" i="1" dirty="0">
                <a:solidFill>
                  <a:srgbClr val="00B050"/>
                </a:solidFill>
              </a:rPr>
              <a:t> </a:t>
            </a:r>
            <a:r>
              <a:rPr lang="hr-HR" i="1" dirty="0" err="1">
                <a:solidFill>
                  <a:srgbClr val="00B050"/>
                </a:solidFill>
              </a:rPr>
              <a:t>structure</a:t>
            </a:r>
            <a:endParaRPr lang="hr-HR" i="1" dirty="0">
              <a:solidFill>
                <a:srgbClr val="00B050"/>
              </a:solidFill>
            </a:endParaRPr>
          </a:p>
          <a:p>
            <a:pPr algn="just"/>
            <a:r>
              <a:rPr lang="hr-HR" dirty="0"/>
              <a:t>Lakše integriranje s 170xx</a:t>
            </a:r>
          </a:p>
        </p:txBody>
      </p:sp>
    </p:spTree>
    <p:extLst>
      <p:ext uri="{BB962C8B-B14F-4D97-AF65-F5344CB8AC3E}">
        <p14:creationId xmlns:p14="http://schemas.microsoft.com/office/powerpoint/2010/main" val="40691013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0">
          <a:extLst>
            <a:ext uri="{FF2B5EF4-FFF2-40B4-BE49-F238E27FC236}">
              <a16:creationId xmlns:a16="http://schemas.microsoft.com/office/drawing/2014/main" id="{6A0428E3-0FE4-B816-4FED-03A27E052909}"/>
            </a:ext>
          </a:extLst>
        </p:cNvPr>
        <p:cNvGrpSpPr/>
        <p:nvPr/>
      </p:nvGrpSpPr>
      <p:grpSpPr>
        <a:xfrm>
          <a:off x="0" y="0"/>
          <a:ext cx="0" cy="0"/>
          <a:chOff x="0" y="0"/>
          <a:chExt cx="0" cy="0"/>
        </a:xfrm>
      </p:grpSpPr>
      <p:sp>
        <p:nvSpPr>
          <p:cNvPr id="91" name="Google Shape;91;p17">
            <a:extLst>
              <a:ext uri="{FF2B5EF4-FFF2-40B4-BE49-F238E27FC236}">
                <a16:creationId xmlns:a16="http://schemas.microsoft.com/office/drawing/2014/main" id="{30D32BCA-ACEC-1F8D-E4C1-31C0FB56688D}"/>
              </a:ext>
            </a:extLst>
          </p:cNvPr>
          <p:cNvSpPr txBox="1">
            <a:spLocks noGrp="1"/>
          </p:cNvSpPr>
          <p:nvPr>
            <p:ph type="title"/>
          </p:nvPr>
        </p:nvSpPr>
        <p:spPr>
          <a:xfrm>
            <a:off x="1037875" y="420364"/>
            <a:ext cx="7068300" cy="396300"/>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hr-HR" dirty="0"/>
              <a:t>OPĆI ZAHTJEVI</a:t>
            </a:r>
            <a:endParaRPr dirty="0"/>
          </a:p>
        </p:txBody>
      </p:sp>
      <p:sp>
        <p:nvSpPr>
          <p:cNvPr id="93" name="Google Shape;93;p17">
            <a:extLst>
              <a:ext uri="{FF2B5EF4-FFF2-40B4-BE49-F238E27FC236}">
                <a16:creationId xmlns:a16="http://schemas.microsoft.com/office/drawing/2014/main" id="{0AA69835-115E-9124-FF7C-84C87C1877EB}"/>
              </a:ext>
            </a:extLst>
          </p:cNvPr>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9</a:t>
            </a:fld>
            <a:endParaRPr/>
          </a:p>
        </p:txBody>
      </p:sp>
      <p:sp>
        <p:nvSpPr>
          <p:cNvPr id="2" name="TekstniOkvir 1">
            <a:extLst>
              <a:ext uri="{FF2B5EF4-FFF2-40B4-BE49-F238E27FC236}">
                <a16:creationId xmlns:a16="http://schemas.microsoft.com/office/drawing/2014/main" id="{F4E4A795-6194-9A88-F691-FFCAB3F14323}"/>
              </a:ext>
            </a:extLst>
          </p:cNvPr>
          <p:cNvSpPr txBox="1"/>
          <p:nvPr/>
        </p:nvSpPr>
        <p:spPr>
          <a:xfrm>
            <a:off x="617342" y="1089891"/>
            <a:ext cx="7068299" cy="3693319"/>
          </a:xfrm>
          <a:prstGeom prst="rect">
            <a:avLst/>
          </a:prstGeom>
          <a:noFill/>
        </p:spPr>
        <p:txBody>
          <a:bodyPr wrap="square" rtlCol="0">
            <a:spAutoFit/>
          </a:bodyPr>
          <a:lstStyle/>
          <a:p>
            <a:pPr algn="just"/>
            <a:r>
              <a:rPr lang="hr-HR" b="1" dirty="0">
                <a:solidFill>
                  <a:srgbClr val="0070C0"/>
                </a:solidFill>
              </a:rPr>
              <a:t>Nepristranost</a:t>
            </a:r>
          </a:p>
          <a:p>
            <a:pPr algn="just"/>
            <a:r>
              <a:rPr lang="hr-HR" i="1" dirty="0"/>
              <a:t>Inspekcijsko tijelo mora pratiti svoje aktivnosti i svoje odnose kako bi kontinuirano identificiralo </a:t>
            </a:r>
            <a:r>
              <a:rPr lang="hr-HR" b="1" i="1" dirty="0"/>
              <a:t>prijetnje </a:t>
            </a:r>
            <a:r>
              <a:rPr lang="hr-HR" i="1" dirty="0"/>
              <a:t>svojoj nepristranosti. </a:t>
            </a:r>
          </a:p>
          <a:p>
            <a:pPr algn="just"/>
            <a:endParaRPr lang="hr-HR" dirty="0"/>
          </a:p>
          <a:p>
            <a:pPr marL="285750" indent="-285750" algn="just">
              <a:buFontTx/>
              <a:buChar char="-"/>
            </a:pPr>
            <a:r>
              <a:rPr lang="hr-HR" dirty="0"/>
              <a:t>izmjena terminologije: </a:t>
            </a:r>
            <a:r>
              <a:rPr lang="hr-HR" dirty="0">
                <a:solidFill>
                  <a:srgbClr val="00B050"/>
                </a:solidFill>
              </a:rPr>
              <a:t>prijetnje</a:t>
            </a:r>
            <a:r>
              <a:rPr lang="hr-HR" dirty="0"/>
              <a:t> ↔ rizici</a:t>
            </a:r>
          </a:p>
          <a:p>
            <a:pPr marL="285750" indent="-285750" algn="just">
              <a:buFontTx/>
              <a:buChar char="-"/>
            </a:pPr>
            <a:r>
              <a:rPr lang="hr-HR" dirty="0"/>
              <a:t>neki zahtjevi iz prethodnog poglavlja 5 prebačeni su u poglavlje 4 (</a:t>
            </a:r>
            <a:r>
              <a:rPr lang="hr-HR" i="1" dirty="0"/>
              <a:t>inspekcijsko tijelo mora biti strukturirano i njime se </a:t>
            </a:r>
            <a:r>
              <a:rPr lang="it-IT" i="1" dirty="0"/>
              <a:t>mora </a:t>
            </a:r>
            <a:r>
              <a:rPr lang="it-IT" i="1" dirty="0" err="1"/>
              <a:t>upravljati</a:t>
            </a:r>
            <a:r>
              <a:rPr lang="it-IT" i="1" dirty="0"/>
              <a:t> tako da </a:t>
            </a:r>
            <a:r>
              <a:rPr lang="it-IT" i="1" dirty="0" err="1"/>
              <a:t>štiti</a:t>
            </a:r>
            <a:r>
              <a:rPr lang="it-IT" i="1" dirty="0"/>
              <a:t> </a:t>
            </a:r>
            <a:r>
              <a:rPr lang="it-IT" i="1" dirty="0" err="1"/>
              <a:t>svoju</a:t>
            </a:r>
            <a:r>
              <a:rPr lang="it-IT" i="1" dirty="0"/>
              <a:t> </a:t>
            </a:r>
            <a:r>
              <a:rPr lang="it-IT" i="1" dirty="0" err="1"/>
              <a:t>nepristranost</a:t>
            </a:r>
            <a:r>
              <a:rPr lang="hr-HR" dirty="0"/>
              <a:t>)</a:t>
            </a:r>
          </a:p>
          <a:p>
            <a:pPr marL="285750" indent="-285750" algn="just">
              <a:buFontTx/>
              <a:buChar char="-"/>
            </a:pPr>
            <a:r>
              <a:rPr lang="hr-HR" dirty="0"/>
              <a:t>zahtjevi za neovisnost nisu više u poglavlju 4, nego čine posebnu cjelinu u poglavlju 5</a:t>
            </a:r>
          </a:p>
          <a:p>
            <a:pPr marL="285750" indent="-285750" algn="just">
              <a:buFontTx/>
              <a:buChar char="-"/>
            </a:pPr>
            <a:r>
              <a:rPr lang="hr-HR" dirty="0"/>
              <a:t>dopuna: </a:t>
            </a:r>
            <a:r>
              <a:rPr lang="hr-HR" i="1" dirty="0"/>
              <a:t>osoblje uključeno u inspekcijske aktivnosti ne smije se nagrađivati na način koji utječe na rezultate inspekcija</a:t>
            </a:r>
          </a:p>
        </p:txBody>
      </p:sp>
    </p:spTree>
    <p:extLst>
      <p:ext uri="{BB962C8B-B14F-4D97-AF65-F5344CB8AC3E}">
        <p14:creationId xmlns:p14="http://schemas.microsoft.com/office/powerpoint/2010/main" val="3570517062"/>
      </p:ext>
    </p:extLst>
  </p:cSld>
  <p:clrMapOvr>
    <a:masterClrMapping/>
  </p:clrMapOvr>
</p:sld>
</file>

<file path=ppt/theme/theme1.xml><?xml version="1.0" encoding="utf-8"?>
<a:theme xmlns:a="http://schemas.openxmlformats.org/drawingml/2006/main" name="Pogled">
  <a:themeElements>
    <a:clrScheme name="Pogled">
      <a:dk1>
        <a:srgbClr val="000000"/>
      </a:dk1>
      <a:lt1>
        <a:srgbClr val="FFFFFF"/>
      </a:lt1>
      <a:dk2>
        <a:srgbClr val="46464A"/>
      </a:dk2>
      <a:lt2>
        <a:srgbClr val="D6D3CC"/>
      </a:lt2>
      <a:accent1>
        <a:srgbClr val="6F6F74"/>
      </a:accent1>
      <a:accent2>
        <a:srgbClr val="92A9B9"/>
      </a:accent2>
      <a:accent3>
        <a:srgbClr val="A7B789"/>
      </a:accent3>
      <a:accent4>
        <a:srgbClr val="B9A489"/>
      </a:accent4>
      <a:accent5>
        <a:srgbClr val="8D6374"/>
      </a:accent5>
      <a:accent6>
        <a:srgbClr val="9B7362"/>
      </a:accent6>
      <a:hlink>
        <a:srgbClr val="67AABF"/>
      </a:hlink>
      <a:folHlink>
        <a:srgbClr val="ABAFA5"/>
      </a:folHlink>
    </a:clrScheme>
    <a:fontScheme name="Pogled">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Pogled">
      <a:fillStyleLst>
        <a:solidFill>
          <a:schemeClr val="phClr"/>
        </a:solidFill>
        <a:solidFill>
          <a:schemeClr val="phClr">
            <a:tint val="60000"/>
            <a:satMod val="120000"/>
          </a:schemeClr>
        </a:solidFill>
        <a:solidFill>
          <a:schemeClr val="phClr">
            <a:shade val="75000"/>
            <a:satMod val="16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3969A8A2-35DB-4E3B-8885-16FD20568674}"/>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Pogled</Template>
  <TotalTime>2053</TotalTime>
  <Words>3615</Words>
  <Application>Microsoft Office PowerPoint</Application>
  <PresentationFormat>Prikaz na zaslonu (16:9)</PresentationFormat>
  <Paragraphs>535</Paragraphs>
  <Slides>51</Slides>
  <Notes>51</Notes>
  <HiddenSlides>0</HiddenSlides>
  <MMClips>0</MMClips>
  <ScaleCrop>false</ScaleCrop>
  <HeadingPairs>
    <vt:vector size="6" baseType="variant">
      <vt:variant>
        <vt:lpstr>Korišteni fontovi</vt:lpstr>
      </vt:variant>
      <vt:variant>
        <vt:i4>6</vt:i4>
      </vt:variant>
      <vt:variant>
        <vt:lpstr>Tema</vt:lpstr>
      </vt:variant>
      <vt:variant>
        <vt:i4>1</vt:i4>
      </vt:variant>
      <vt:variant>
        <vt:lpstr>Naslovi slajdova</vt:lpstr>
      </vt:variant>
      <vt:variant>
        <vt:i4>51</vt:i4>
      </vt:variant>
    </vt:vector>
  </HeadingPairs>
  <TitlesOfParts>
    <vt:vector size="58" baseType="lpstr">
      <vt:lpstr>Wingdings</vt:lpstr>
      <vt:lpstr>Corbel</vt:lpstr>
      <vt:lpstr>Century Schoolbook</vt:lpstr>
      <vt:lpstr>Arial</vt:lpstr>
      <vt:lpstr>Wingdings 2</vt:lpstr>
      <vt:lpstr>Candara</vt:lpstr>
      <vt:lpstr>Pogled</vt:lpstr>
      <vt:lpstr>ISO/IEC 17020:2026 NOVO IZDANJE NORME</vt:lpstr>
      <vt:lpstr>PowerPoint prezentacija</vt:lpstr>
      <vt:lpstr>Što je inspekcija?</vt:lpstr>
      <vt:lpstr>Predmet inspekcije?</vt:lpstr>
      <vt:lpstr>Sadržaj?</vt:lpstr>
      <vt:lpstr>Sadržaj?</vt:lpstr>
      <vt:lpstr>Sadržaj?</vt:lpstr>
      <vt:lpstr>Ključne izmjene?</vt:lpstr>
      <vt:lpstr>OPĆI ZAHTJEVI</vt:lpstr>
      <vt:lpstr>OPĆI ZAHTJEVI</vt:lpstr>
      <vt:lpstr>STRUKTURNI ZAHTJEVI</vt:lpstr>
      <vt:lpstr>STRUKTURNI ZAHTJEVI</vt:lpstr>
      <vt:lpstr>STRUKTURNI ZAHTJEVI</vt:lpstr>
      <vt:lpstr>STRUKTURNI ZAHTJEVI</vt:lpstr>
      <vt:lpstr>STRUKTURNI ZAHTJEVI</vt:lpstr>
      <vt:lpstr>STRUKTURNI ZAHTJEVI</vt:lpstr>
      <vt:lpstr>ZAHTJEVI ZA RESURSE</vt:lpstr>
      <vt:lpstr>ZAHTJEVI ZA RESURSE</vt:lpstr>
      <vt:lpstr>ZAHTJEVI ZA RESURSE</vt:lpstr>
      <vt:lpstr>ZAHTJEVI ZA RESURSE</vt:lpstr>
      <vt:lpstr>ZAHTJEVI ZA RESURSE</vt:lpstr>
      <vt:lpstr>ZAHTJEVI ZA RESURSE</vt:lpstr>
      <vt:lpstr>ZAHTJEVI ZA RESURSE</vt:lpstr>
      <vt:lpstr>PROCESNI ZAHTJEVI</vt:lpstr>
      <vt:lpstr>PROCESNI ZAHTJEVI</vt:lpstr>
      <vt:lpstr>PROCESNI ZAHTJEVI</vt:lpstr>
      <vt:lpstr>PROCESNI ZAHTJEVI</vt:lpstr>
      <vt:lpstr>PROCESNI ZAHTJEVI</vt:lpstr>
      <vt:lpstr>PROCESNI ZAHTJEVI</vt:lpstr>
      <vt:lpstr>PROCESNI ZAHTJEVI</vt:lpstr>
      <vt:lpstr>PROCESNI ZAHTJEVI</vt:lpstr>
      <vt:lpstr>PROCESNI ZAHTJEVI</vt:lpstr>
      <vt:lpstr>PROCESNI ZAHTJEVI</vt:lpstr>
      <vt:lpstr>PROCESNI ZAHTJEVI</vt:lpstr>
      <vt:lpstr>PROCESNI ZAHTJEVI</vt:lpstr>
      <vt:lpstr>ZAHTJEVI ZA SUSTAV UPRAVLJANJA</vt:lpstr>
      <vt:lpstr>ZAHTJEVI ZA SUSTAV UPRAVLJANJA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Što dalje?</vt:lpstr>
      <vt:lpstr>Mogući plan prijelaza po fazama</vt:lpstr>
      <vt:lpstr>Mogući plan prijelaza po fazama</vt:lpstr>
      <vt:lpstr>PowerPoint prezentacija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MEĐULABORATORIJSKE USPOREDBE KAO POTPORA ZAŠTITI OKOLIŠA</dc:title>
  <cp:lastModifiedBy>Zlatko Grgić</cp:lastModifiedBy>
  <cp:revision>50</cp:revision>
  <dcterms:modified xsi:type="dcterms:W3CDTF">2026-04-27T16:40:57Z</dcterms:modified>
</cp:coreProperties>
</file>